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notesMasterIdLst>
    <p:notesMasterId r:id="rId71"/>
  </p:notesMasterIdLst>
  <p:handoutMasterIdLst>
    <p:handoutMasterId r:id="rId72"/>
  </p:handoutMasterIdLst>
  <p:sldIdLst>
    <p:sldId id="256" r:id="rId2"/>
    <p:sldId id="379" r:id="rId3"/>
    <p:sldId id="257" r:id="rId4"/>
    <p:sldId id="258" r:id="rId5"/>
    <p:sldId id="260" r:id="rId6"/>
    <p:sldId id="838" r:id="rId7"/>
    <p:sldId id="839" r:id="rId8"/>
    <p:sldId id="267" r:id="rId9"/>
    <p:sldId id="268" r:id="rId10"/>
    <p:sldId id="269" r:id="rId11"/>
    <p:sldId id="840" r:id="rId12"/>
    <p:sldId id="841" r:id="rId13"/>
    <p:sldId id="842" r:id="rId14"/>
    <p:sldId id="843" r:id="rId15"/>
    <p:sldId id="844" r:id="rId16"/>
    <p:sldId id="845" r:id="rId17"/>
    <p:sldId id="846" r:id="rId18"/>
    <p:sldId id="847" r:id="rId19"/>
    <p:sldId id="274" r:id="rId20"/>
    <p:sldId id="277" r:id="rId21"/>
    <p:sldId id="848" r:id="rId22"/>
    <p:sldId id="849" r:id="rId23"/>
    <p:sldId id="850" r:id="rId24"/>
    <p:sldId id="851" r:id="rId25"/>
    <p:sldId id="852" r:id="rId26"/>
    <p:sldId id="347" r:id="rId27"/>
    <p:sldId id="853" r:id="rId28"/>
    <p:sldId id="854" r:id="rId29"/>
    <p:sldId id="342" r:id="rId30"/>
    <p:sldId id="345" r:id="rId31"/>
    <p:sldId id="855" r:id="rId32"/>
    <p:sldId id="348" r:id="rId33"/>
    <p:sldId id="856" r:id="rId34"/>
    <p:sldId id="857" r:id="rId35"/>
    <p:sldId id="351" r:id="rId36"/>
    <p:sldId id="858" r:id="rId37"/>
    <p:sldId id="859" r:id="rId38"/>
    <p:sldId id="860" r:id="rId39"/>
    <p:sldId id="861" r:id="rId40"/>
    <p:sldId id="353" r:id="rId41"/>
    <p:sldId id="862" r:id="rId42"/>
    <p:sldId id="863" r:id="rId43"/>
    <p:sldId id="864" r:id="rId44"/>
    <p:sldId id="865" r:id="rId45"/>
    <p:sldId id="866" r:id="rId46"/>
    <p:sldId id="867" r:id="rId47"/>
    <p:sldId id="359" r:id="rId48"/>
    <p:sldId id="283" r:id="rId49"/>
    <p:sldId id="868" r:id="rId50"/>
    <p:sldId id="869" r:id="rId51"/>
    <p:sldId id="870" r:id="rId52"/>
    <p:sldId id="871" r:id="rId53"/>
    <p:sldId id="284" r:id="rId54"/>
    <p:sldId id="872" r:id="rId55"/>
    <p:sldId id="873" r:id="rId56"/>
    <p:sldId id="286" r:id="rId57"/>
    <p:sldId id="287" r:id="rId58"/>
    <p:sldId id="288" r:id="rId59"/>
    <p:sldId id="874" r:id="rId60"/>
    <p:sldId id="875" r:id="rId61"/>
    <p:sldId id="876" r:id="rId62"/>
    <p:sldId id="877" r:id="rId63"/>
    <p:sldId id="878" r:id="rId64"/>
    <p:sldId id="879" r:id="rId65"/>
    <p:sldId id="880" r:id="rId66"/>
    <p:sldId id="881" r:id="rId67"/>
    <p:sldId id="837" r:id="rId68"/>
    <p:sldId id="330" r:id="rId69"/>
    <p:sldId id="305" r:id="rId70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EFF8"/>
    <a:srgbClr val="FFFFFF"/>
    <a:srgbClr val="55C5D0"/>
    <a:srgbClr val="FEEBCD"/>
    <a:srgbClr val="FFF3DB"/>
    <a:srgbClr val="DDF1F0"/>
    <a:srgbClr val="F6923C"/>
    <a:srgbClr val="FFFAC2"/>
    <a:srgbClr val="FFFFCC"/>
    <a:srgbClr val="FDE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05" autoAdjust="0"/>
    <p:restoredTop sz="93514" autoAdjust="0"/>
  </p:normalViewPr>
  <p:slideViewPr>
    <p:cSldViewPr snapToGrid="0">
      <p:cViewPr varScale="1">
        <p:scale>
          <a:sx n="107" d="100"/>
          <a:sy n="107" d="100"/>
        </p:scale>
        <p:origin x="133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8383B835-3BFE-4B85-82D8-1BE647A4113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5598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FB19F679-FC61-4ED7-B113-A17BF1221A8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50597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B0D056-06C1-427C-B095-DD5CAE33F6FD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2/27/2022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CBDD8EA-ABBC-431C-AC65-2492E152B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897393-2EB1-46AB-82F2-C97528613E4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" y="228600"/>
            <a:ext cx="499238" cy="8991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장 자바</a:t>
            </a:r>
            <a:r>
              <a:rPr lang="en-US" altLang="ko-KR" dirty="0"/>
              <a:t>GUI </a:t>
            </a:r>
            <a:r>
              <a:rPr lang="ko-KR" altLang="en-US" dirty="0"/>
              <a:t>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4"/>
          <p:cNvSpPr txBox="1"/>
          <p:nvPr/>
        </p:nvSpPr>
        <p:spPr>
          <a:xfrm>
            <a:off x="2362200" y="870619"/>
            <a:ext cx="3810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ko-KR" altLang="en-US" sz="4800" i="1" dirty="0" err="1"/>
              <a:t>파워자바</a:t>
            </a:r>
            <a:r>
              <a:rPr lang="en-US" altLang="ko-KR" sz="4800" i="1" dirty="0"/>
              <a:t>(</a:t>
            </a:r>
            <a:r>
              <a:rPr lang="ko-KR" altLang="en-US" sz="4800" i="1" dirty="0"/>
              <a:t>개정</a:t>
            </a:r>
            <a:r>
              <a:rPr lang="en-US" altLang="ko-KR" sz="4800" i="1" dirty="0"/>
              <a:t>3</a:t>
            </a:r>
            <a:r>
              <a:rPr lang="ko-KR" altLang="en-US" sz="4800" i="1" dirty="0"/>
              <a:t>판</a:t>
            </a:r>
            <a:r>
              <a:rPr lang="en-US" altLang="ko-KR" sz="4800" i="1" dirty="0"/>
              <a:t>)</a:t>
            </a:r>
            <a:endParaRPr lang="ko-KR" altLang="en-US" sz="4800" i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AB09E4-A111-43CB-9176-BF421CFA1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921046"/>
            <a:ext cx="2653553" cy="26535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524685-1FD1-4D9F-AD66-328B22A3B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55" y="2635324"/>
            <a:ext cx="957097" cy="172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87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/>
              <a:t>GUI </a:t>
            </a:r>
            <a:r>
              <a:rPr lang="ko-KR" altLang="en-US"/>
              <a:t>작성 절차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0673" y="1686042"/>
            <a:ext cx="6973957" cy="436319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2EF715-A2DB-498A-9847-EF3DD20AE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프레임을 생성하는 방법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050BB67-3ABD-4002-BCAE-69A88B0D38C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89576"/>
            <a:ext cx="8153400" cy="3278847"/>
          </a:xfrm>
        </p:spPr>
      </p:pic>
    </p:spTree>
    <p:extLst>
      <p:ext uri="{BB962C8B-B14F-4D97-AF65-F5344CB8AC3E}">
        <p14:creationId xmlns:p14="http://schemas.microsoft.com/office/powerpoint/2010/main" val="4288096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A0CB2-3961-49A3-870D-E180AE3D2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EE16EDB-8486-4D2C-ACA1-B80A6060746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844298"/>
            <a:ext cx="8153400" cy="2555322"/>
          </a:xfrm>
        </p:spPr>
      </p:pic>
    </p:spTree>
    <p:extLst>
      <p:ext uri="{BB962C8B-B14F-4D97-AF65-F5344CB8AC3E}">
        <p14:creationId xmlns:p14="http://schemas.microsoft.com/office/powerpoint/2010/main" val="145169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2EF715-A2DB-498A-9847-EF3DD20AE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프레임을 생성하는 방법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2389676-DE80-4FE4-84B8-E567E1E4C2E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36212" y="1600200"/>
            <a:ext cx="7506525" cy="4495800"/>
          </a:xfrm>
        </p:spPr>
      </p:pic>
    </p:spTree>
    <p:extLst>
      <p:ext uri="{BB962C8B-B14F-4D97-AF65-F5344CB8AC3E}">
        <p14:creationId xmlns:p14="http://schemas.microsoft.com/office/powerpoint/2010/main" val="2661235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A0CB2-3961-49A3-870D-E180AE3D2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167BAF3-E938-4226-886A-EA5892CFD19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844730"/>
            <a:ext cx="8153400" cy="1837281"/>
          </a:xfrm>
        </p:spPr>
      </p:pic>
    </p:spTree>
    <p:extLst>
      <p:ext uri="{BB962C8B-B14F-4D97-AF65-F5344CB8AC3E}">
        <p14:creationId xmlns:p14="http://schemas.microsoft.com/office/powerpoint/2010/main" val="3153174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8F6B8-D50A-4829-B657-1BB3A56F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프레임에 버튼 추가하기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3E3F2B6-7D73-4C2F-AAC6-64E446B01CA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08756" y="1600200"/>
            <a:ext cx="6561437" cy="4495800"/>
          </a:xfrm>
        </p:spPr>
      </p:pic>
    </p:spTree>
    <p:extLst>
      <p:ext uri="{BB962C8B-B14F-4D97-AF65-F5344CB8AC3E}">
        <p14:creationId xmlns:p14="http://schemas.microsoft.com/office/powerpoint/2010/main" val="3685261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A2DB3-6AA1-4B4A-98E8-F6177AACD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2C49E43-C1C3-4EFD-97E3-9554FBABD02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770839"/>
            <a:ext cx="8153400" cy="205677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A87568-F8A4-4D30-AE93-B58110DDD7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91"/>
          <a:stretch/>
        </p:blipFill>
        <p:spPr>
          <a:xfrm>
            <a:off x="779930" y="4116962"/>
            <a:ext cx="7986118" cy="140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07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22D8C-8856-41CB-907B-3CB31053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17E3227-F913-4916-96C9-09C625E99A5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4493" y="1948323"/>
            <a:ext cx="8153400" cy="1146001"/>
          </a:xfrm>
        </p:spPr>
      </p:pic>
    </p:spTree>
    <p:extLst>
      <p:ext uri="{BB962C8B-B14F-4D97-AF65-F5344CB8AC3E}">
        <p14:creationId xmlns:p14="http://schemas.microsoft.com/office/powerpoint/2010/main" val="3176688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0B1C50-5B45-434A-A3EE-F102B6AC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컨테이너 살펴보기</a:t>
            </a:r>
            <a:r>
              <a:rPr lang="en-US" altLang="ko-KR" dirty="0"/>
              <a:t>: </a:t>
            </a:r>
            <a:r>
              <a:rPr lang="en-US" altLang="ko-KR" dirty="0" err="1"/>
              <a:t>JFrame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699044-EAD2-42F1-BE57-EED5437E488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JFrame</a:t>
            </a:r>
            <a:r>
              <a:rPr lang="ko-KR" altLang="en-US" dirty="0"/>
              <a:t>은 아래 그림과 같이 수많은 조상 클래스들을 가지고 있다</a:t>
            </a:r>
            <a:r>
              <a:rPr lang="en-US" altLang="ko-KR" dirty="0"/>
              <a:t>. </a:t>
            </a:r>
            <a:r>
              <a:rPr lang="ko-KR" altLang="en-US" dirty="0"/>
              <a:t>우리가 상속에서 살펴보았듯이 조상 클래스가 제공하는 속성과 메소드들은 자식 클래스가 사용할 수 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 err="1"/>
              <a:t>JFrame</a:t>
            </a:r>
            <a:r>
              <a:rPr lang="en-US" altLang="ko-KR" dirty="0"/>
              <a:t> </a:t>
            </a:r>
            <a:r>
              <a:rPr lang="ko-KR" altLang="en-US" dirty="0"/>
              <a:t>클래스의 조상 클래스가 가지고 있는 속성과 메소드들도 모두 사용이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747BE3-2B38-4E73-B9AC-F88B3E59D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756" y="3102184"/>
            <a:ext cx="5122488" cy="337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47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JFrame 클래스</a:t>
            </a:r>
          </a:p>
        </p:txBody>
      </p:sp>
      <p:sp>
        <p:nvSpPr>
          <p:cNvPr id="2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컨테이너는 컴포넌트들을 트리(tree) 형태로 저장한다. 최상위 컨테이너는 이 트리의 루트 노드가 된다. </a:t>
            </a:r>
          </a:p>
          <a:p>
            <a:pPr>
              <a:defRPr lang="ko-KR" altLang="en-US"/>
            </a:pPr>
            <a:r>
              <a:rPr lang="en-US" altLang="ko-KR"/>
              <a:t>최상위 컨테이너는 내부에 콘텐트 페인(content pane)을 가지고 있다. 여기에 화면에 보이는 컴포넌트를 저장한다. </a:t>
            </a:r>
          </a:p>
          <a:p>
            <a:pPr>
              <a:defRPr lang="ko-KR" altLang="en-US"/>
            </a:pPr>
            <a:r>
              <a:rPr lang="en-US" altLang="ko-KR"/>
              <a:t>최상위 컨테이너에는 메뉴바를 추가할 수 있다.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7386" y="3909815"/>
            <a:ext cx="5868228" cy="22528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53F50-CCEC-406F-8944-97BC85DE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</a:t>
            </a:r>
            <a:r>
              <a:rPr lang="ko-KR" altLang="en-US" dirty="0"/>
              <a:t>장의 목표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EC30042D-43E8-45FE-B67B-CA330F49E0E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62037" y="1674719"/>
            <a:ext cx="7019925" cy="4400550"/>
          </a:xfrm>
        </p:spPr>
      </p:pic>
    </p:spTree>
    <p:extLst>
      <p:ext uri="{BB962C8B-B14F-4D97-AF65-F5344CB8AC3E}">
        <p14:creationId xmlns:p14="http://schemas.microsoft.com/office/powerpoint/2010/main" val="205947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중요한 메소드</a:t>
            </a:r>
          </a:p>
        </p:txBody>
      </p:sp>
      <p:sp>
        <p:nvSpPr>
          <p:cNvPr id="26627" name="내용 개체 틀 2"/>
          <p:cNvSpPr>
            <a:spLocks noGrp="1"/>
          </p:cNvSpPr>
          <p:nvPr>
            <p:ph sz="quarter" idx="1"/>
          </p:nvPr>
        </p:nvSpPr>
        <p:spPr>
          <a:xfrm>
            <a:off x="685800" y="1669002"/>
            <a:ext cx="8288338" cy="4274598"/>
          </a:xfrm>
        </p:spPr>
        <p:txBody>
          <a:bodyPr/>
          <a:lstStyle/>
          <a:p>
            <a:pPr lvl="0" fontAlgn="base"/>
            <a:r>
              <a:rPr lang="en-US" altLang="ko-KR" dirty="0"/>
              <a:t>add(component) - </a:t>
            </a:r>
            <a:r>
              <a:rPr lang="ko-KR" altLang="en-US" dirty="0"/>
              <a:t>프레임에 컴포넌트를 추가한다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 err="1"/>
              <a:t>setLocation</a:t>
            </a:r>
            <a:r>
              <a:rPr lang="en-US" altLang="ko-KR" dirty="0"/>
              <a:t>(x, y) , </a:t>
            </a:r>
            <a:r>
              <a:rPr lang="en-US" altLang="ko-KR" dirty="0" err="1"/>
              <a:t>setSize</a:t>
            </a:r>
            <a:r>
              <a:rPr lang="en-US" altLang="ko-KR" dirty="0"/>
              <a:t>(width, height) - </a:t>
            </a:r>
            <a:r>
              <a:rPr lang="ko-KR" altLang="en-US" dirty="0"/>
              <a:t>프레임의 위치와 크기를 설정한다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en-US" altLang="ko-KR" dirty="0" err="1"/>
              <a:t>setIconImage</a:t>
            </a:r>
            <a:r>
              <a:rPr lang="en-US" altLang="ko-KR" dirty="0"/>
              <a:t>(</a:t>
            </a:r>
            <a:r>
              <a:rPr lang="en-US" altLang="ko-KR" dirty="0" err="1"/>
              <a:t>IconImage</a:t>
            </a:r>
            <a:r>
              <a:rPr lang="en-US" altLang="ko-KR" dirty="0"/>
              <a:t>) - </a:t>
            </a:r>
            <a:r>
              <a:rPr lang="ko-KR" altLang="en-US" dirty="0"/>
              <a:t>윈도우 시스템에 타이틀 바</a:t>
            </a:r>
            <a:r>
              <a:rPr lang="en-US" altLang="ko-KR" dirty="0"/>
              <a:t>, </a:t>
            </a:r>
            <a:r>
              <a:rPr lang="ko-KR" altLang="en-US" dirty="0"/>
              <a:t>태스크 </a:t>
            </a:r>
            <a:r>
              <a:rPr lang="ko-KR" altLang="en-US" dirty="0" err="1"/>
              <a:t>스위처에</a:t>
            </a:r>
            <a:r>
              <a:rPr lang="ko-KR" altLang="en-US" dirty="0"/>
              <a:t> 표시할 아이콘을 알려준다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 err="1"/>
              <a:t>setTitle</a:t>
            </a:r>
            <a:r>
              <a:rPr lang="en-US" altLang="ko-KR" dirty="0"/>
              <a:t>() - </a:t>
            </a:r>
            <a:r>
              <a:rPr lang="ko-KR" altLang="en-US" dirty="0"/>
              <a:t>타이틀 바의 제목을 변경한다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en-US" altLang="ko-KR" dirty="0" err="1"/>
              <a:t>setResizable</a:t>
            </a:r>
            <a:r>
              <a:rPr lang="en-US" altLang="ko-KR" dirty="0"/>
              <a:t>(</a:t>
            </a:r>
            <a:r>
              <a:rPr lang="en-US" altLang="ko-KR" dirty="0" err="1"/>
              <a:t>boolean</a:t>
            </a:r>
            <a:r>
              <a:rPr lang="en-US" altLang="ko-KR" dirty="0"/>
              <a:t>) - </a:t>
            </a:r>
            <a:r>
              <a:rPr lang="ko-KR" altLang="en-US" dirty="0"/>
              <a:t>사용자가 크기를 조절할 수 있는지를 설정한다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49680-3078-4531-AA7E-121706A99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en-US" altLang="ko-KR" dirty="0" err="1"/>
              <a:t>JFrame</a:t>
            </a:r>
            <a:r>
              <a:rPr lang="ko-KR" altLang="en-US" dirty="0"/>
              <a:t>의 메소드 사용 예제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2D7544C-D4F5-40E9-9D45-600FEB76127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35742" y="1306252"/>
            <a:ext cx="6270724" cy="5323148"/>
          </a:xfrm>
        </p:spPr>
      </p:pic>
    </p:spTree>
    <p:extLst>
      <p:ext uri="{BB962C8B-B14F-4D97-AF65-F5344CB8AC3E}">
        <p14:creationId xmlns:p14="http://schemas.microsoft.com/office/powerpoint/2010/main" val="263554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357933-FC88-4444-91FA-292C8EF71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JPanel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C23A95-0BBB-4EEF-B93B-1792FE8517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패널</a:t>
            </a:r>
            <a:r>
              <a:rPr lang="en-US" altLang="ko-KR" dirty="0"/>
              <a:t>(panel)</a:t>
            </a:r>
            <a:r>
              <a:rPr lang="ko-KR" altLang="en-US" dirty="0"/>
              <a:t>은 컴포넌트들을 부착할 수 있도록 설계된 컨테이너 중의 하나이다</a:t>
            </a:r>
            <a:r>
              <a:rPr lang="en-US" altLang="ko-KR" dirty="0"/>
              <a:t>(</a:t>
            </a:r>
            <a:r>
              <a:rPr lang="ko-KR" altLang="en-US" dirty="0"/>
              <a:t>최상위 컨테이너는 아니다</a:t>
            </a:r>
            <a:r>
              <a:rPr lang="en-US" altLang="ko-KR" dirty="0"/>
              <a:t>). </a:t>
            </a:r>
          </a:p>
          <a:p>
            <a:r>
              <a:rPr lang="ko-KR" altLang="en-US" dirty="0"/>
              <a:t>별도의 패널을 쓰는 것이 유지 보수 및 배치 관리에 유리한 경우가 많다</a:t>
            </a:r>
            <a:r>
              <a:rPr lang="en-US" altLang="ko-KR" dirty="0"/>
              <a:t>. </a:t>
            </a:r>
            <a:r>
              <a:rPr lang="ko-KR" altLang="en-US" dirty="0"/>
              <a:t>예를 들어서 프레임에 </a:t>
            </a:r>
            <a:r>
              <a:rPr lang="en-US" altLang="ko-KR" dirty="0"/>
              <a:t>2</a:t>
            </a:r>
            <a:r>
              <a:rPr lang="ko-KR" altLang="en-US" dirty="0"/>
              <a:t>장의 패널을 부착하고 각 패널의 배경색을 다르게 할 수 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EEAC39-47BF-4800-BDE4-7CC54995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76" y="3429000"/>
            <a:ext cx="6463553" cy="227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29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357933-FC88-4444-91FA-292C8EF71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JPanel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C23A95-0BBB-4EEF-B93B-1792FE8517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add(</a:t>
            </a:r>
            <a:r>
              <a:rPr lang="en-US" altLang="ko-KR" dirty="0" err="1"/>
              <a:t>aComponent</a:t>
            </a:r>
            <a:r>
              <a:rPr lang="en-US" altLang="ko-KR" dirty="0"/>
              <a:t>): </a:t>
            </a:r>
            <a:r>
              <a:rPr lang="ko-KR" altLang="en-US" dirty="0"/>
              <a:t>패널에 컴포넌트를 추가한다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remove(</a:t>
            </a:r>
            <a:r>
              <a:rPr lang="en-US" altLang="ko-KR" dirty="0" err="1"/>
              <a:t>aComponent</a:t>
            </a:r>
            <a:r>
              <a:rPr lang="en-US" altLang="ko-KR" dirty="0"/>
              <a:t>): </a:t>
            </a:r>
            <a:r>
              <a:rPr lang="ko-KR" altLang="en-US" dirty="0"/>
              <a:t>패널에 컴포넌트를 삭제한다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setBackground</a:t>
            </a:r>
            <a:r>
              <a:rPr lang="en-US" altLang="ko-KR" dirty="0"/>
              <a:t>(Color c): </a:t>
            </a:r>
            <a:r>
              <a:rPr lang="ko-KR" altLang="en-US" dirty="0"/>
              <a:t>패널의 배경색을 변경한다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93967D-F131-47D8-ADC3-BB6716D0D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76" y="3429000"/>
            <a:ext cx="6463553" cy="227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47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410EB7-4A8F-448A-B31D-EFD060D8C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패널 사용하기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A6BA923-C3D8-494F-9A96-AD9A9257F61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39907" y="1222718"/>
            <a:ext cx="6813175" cy="5406682"/>
          </a:xfrm>
        </p:spPr>
      </p:pic>
    </p:spTree>
    <p:extLst>
      <p:ext uri="{BB962C8B-B14F-4D97-AF65-F5344CB8AC3E}">
        <p14:creationId xmlns:p14="http://schemas.microsoft.com/office/powerpoint/2010/main" val="1989385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D0F26-2AD5-4A02-9544-C04950A2C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E3C6377-95D0-48C3-913E-E65388415D6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40104"/>
            <a:ext cx="8153400" cy="1329358"/>
          </a:xfrm>
        </p:spPr>
      </p:pic>
    </p:spTree>
    <p:extLst>
      <p:ext uri="{BB962C8B-B14F-4D97-AF65-F5344CB8AC3E}">
        <p14:creationId xmlns:p14="http://schemas.microsoft.com/office/powerpoint/2010/main" val="4284782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배치 관리자</a:t>
            </a:r>
            <a:r>
              <a:rPr lang="en-US" altLang="ko-KR"/>
              <a:t>(layout manager)</a:t>
            </a:r>
          </a:p>
        </p:txBody>
      </p:sp>
      <p:sp>
        <p:nvSpPr>
          <p:cNvPr id="4099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컨테이너 안의 각 컴포넌트의 위치와 크기를 결정하는 작업</a:t>
            </a:r>
          </a:p>
          <a:p>
            <a:pPr lvl="1" eaLnBrk="1" hangingPunct="1">
              <a:defRPr lang="ko-KR" altLang="en-US"/>
            </a:pPr>
            <a:endParaRPr lang="ko-KR" altLang="en-US"/>
          </a:p>
        </p:txBody>
      </p:sp>
      <p:sp>
        <p:nvSpPr>
          <p:cNvPr id="4100" name="슬라이드 번호 개체 틀 5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algn="r" eaLnBrk="1" latinLnBrk="1" hangingPunct="1">
              <a:defRPr lang="ko-KR" altLang="en-US"/>
            </a:pPr>
            <a:r>
              <a:rPr lang="en-US" altLang="ko-KR" sz="1400" b="1">
                <a:solidFill>
                  <a:schemeClr val="bg1"/>
                </a:solidFill>
                <a:latin typeface="Tahoma"/>
                <a:cs typeface="Tahoma"/>
              </a:rPr>
              <a:t>[</a:t>
            </a:r>
            <a:fld id="{C9097E89-3FE9-4E48-8FEE-9CE7B78F4220}" type="slidenum">
              <a:rPr lang="en-US" altLang="ko-KR" sz="1400" b="1">
                <a:solidFill>
                  <a:schemeClr val="bg1"/>
                </a:solidFill>
                <a:latin typeface="Tahoma"/>
                <a:cs typeface="Tahoma"/>
              </a:rPr>
              <a:pPr algn="r" eaLnBrk="1" latinLnBrk="1" hangingPunct="1">
                <a:defRPr lang="ko-KR" altLang="en-US"/>
              </a:pPr>
              <a:t>26</a:t>
            </a:fld>
            <a:r>
              <a:rPr lang="en-US" altLang="ko-KR" sz="1400" b="1">
                <a:solidFill>
                  <a:schemeClr val="bg1"/>
                </a:solidFill>
                <a:latin typeface="Tahoma"/>
                <a:cs typeface="Tahoma"/>
              </a:rPr>
              <a:t>/70]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E59C4F-3F4E-427D-9251-FEF271FF2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962" y="2537011"/>
            <a:ext cx="6973761" cy="30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6059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95C60-35E3-4DB0-A4A5-653E22B5E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배치관리자의 종류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BE87654-D5C3-480E-BABD-4966DF12F24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787753"/>
            <a:ext cx="8153400" cy="4120693"/>
          </a:xfrm>
        </p:spPr>
      </p:pic>
    </p:spTree>
    <p:extLst>
      <p:ext uri="{BB962C8B-B14F-4D97-AF65-F5344CB8AC3E}">
        <p14:creationId xmlns:p14="http://schemas.microsoft.com/office/powerpoint/2010/main" val="3678341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95C60-35E3-4DB0-A4A5-653E22B5E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배치관리자의 종류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FE3314F-C99B-46B4-AB88-CBD463D6570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699170"/>
            <a:ext cx="8153400" cy="4297859"/>
          </a:xfrm>
        </p:spPr>
      </p:pic>
    </p:spTree>
    <p:extLst>
      <p:ext uri="{BB962C8B-B14F-4D97-AF65-F5344CB8AC3E}">
        <p14:creationId xmlns:p14="http://schemas.microsoft.com/office/powerpoint/2010/main" val="578770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배치 관리자의 설정</a:t>
            </a:r>
          </a:p>
        </p:txBody>
      </p:sp>
      <p:sp>
        <p:nvSpPr>
          <p:cNvPr id="16332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609600" indent="-609600" eaLnBrk="1" hangingPunct="1">
              <a:buAutoNum type="arabicPeriod"/>
              <a:defRPr lang="en-US"/>
            </a:pPr>
            <a:r>
              <a:rPr lang="ko-KR" altLang="en-US"/>
              <a:t>생성자를 이용하는 방법</a:t>
            </a:r>
          </a:p>
          <a:p>
            <a:pPr marL="990600" lvl="1" indent="-533400" eaLnBrk="1" hangingPunct="1">
              <a:buFont typeface="Symbol"/>
              <a:buNone/>
              <a:defRPr lang="en-US"/>
            </a:pPr>
            <a:r>
              <a:rPr lang="en-US" altLang="ko-KR" sz="1800"/>
              <a:t>JPanel panel = new JPanel(new BorderLayout());</a:t>
            </a:r>
          </a:p>
          <a:p>
            <a:pPr marL="990600" lvl="1" indent="-533400" eaLnBrk="1" hangingPunct="1">
              <a:buFont typeface="Symbol"/>
              <a:buNone/>
              <a:defRPr lang="en-US"/>
            </a:pPr>
            <a:endParaRPr lang="en-US" altLang="ko-KR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609600" indent="-609600" eaLnBrk="1" hangingPunct="1">
              <a:buAutoNum type="arabicPeriod"/>
              <a:defRPr lang="en-US"/>
            </a:pPr>
            <a:r>
              <a:rPr lang="en-US" altLang="ko-KR"/>
              <a:t>setLayout() </a:t>
            </a:r>
            <a:r>
              <a:rPr lang="ko-KR" altLang="en-US"/>
              <a:t>메소드 이용</a:t>
            </a:r>
          </a:p>
          <a:p>
            <a:pPr marL="990600" lvl="1" indent="-533400" eaLnBrk="1" hangingPunct="1">
              <a:buFont typeface="Symbol"/>
              <a:buNone/>
              <a:defRPr lang="en-US"/>
            </a:pPr>
            <a:r>
              <a:rPr lang="en-US" altLang="ko-KR" sz="1800"/>
              <a:t>panel.setLayout(new FlowLayout());</a:t>
            </a:r>
          </a:p>
        </p:txBody>
      </p:sp>
    </p:spTree>
    <p:extLst>
      <p:ext uri="{BB962C8B-B14F-4D97-AF65-F5344CB8AC3E}">
        <p14:creationId xmlns:p14="http://schemas.microsoft.com/office/powerpoint/2010/main" val="53049782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그래픽 사용자 인터페이스</a:t>
            </a:r>
            <a:endParaRPr lang="en-US" altLang="ko-KR" sz="3600"/>
          </a:p>
        </p:txBody>
      </p:sp>
      <p:sp>
        <p:nvSpPr>
          <p:cNvPr id="4099" name="Rectangle 6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그래픽 사용자 인터페이스</a:t>
            </a:r>
            <a:r>
              <a:rPr lang="en-US" altLang="ko-KR"/>
              <a:t>(Graphical User Interface, </a:t>
            </a:r>
            <a:r>
              <a:rPr lang="ko-KR" altLang="en-US"/>
              <a:t>간단히 </a:t>
            </a:r>
            <a:r>
              <a:rPr lang="en-US" altLang="ko-KR"/>
              <a:t>GUI)</a:t>
            </a:r>
            <a:r>
              <a:rPr lang="ko-KR" altLang="en-US"/>
              <a:t>는 컴포넌트들로 구성된다.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588" y="2574524"/>
            <a:ext cx="6781634" cy="364719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 sz="3600"/>
              <a:t>FlowLayout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컴포넌트들을 왼쪽에서 오른쪽으로 버튼을 배치한다</a:t>
            </a:r>
            <a:r>
              <a:rPr lang="en-US" altLang="ko-KR"/>
              <a:t>. </a:t>
            </a:r>
          </a:p>
          <a:p>
            <a:pPr eaLnBrk="1" hangingPunct="1">
              <a:defRPr lang="ko-KR" altLang="en-US"/>
            </a:pPr>
            <a:r>
              <a:rPr lang="ko-KR" altLang="en-US"/>
              <a:t>패널과 애플릿의 디폴트 배치 관리자이다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194CC2-A759-4ADD-897B-88D6FD2B4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23" y="2514600"/>
            <a:ext cx="7934325" cy="182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078959-B31D-4015-B476-43C19DAB35E6}"/>
              </a:ext>
            </a:extLst>
          </p:cNvPr>
          <p:cNvSpPr txBox="1"/>
          <p:nvPr/>
        </p:nvSpPr>
        <p:spPr>
          <a:xfrm>
            <a:off x="950258" y="4422686"/>
            <a:ext cx="73331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FlowLayout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FlowLayout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(int align) // align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은 정렬 방법을 지정한다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FlowLayout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(int align, int </a:t>
            </a: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hGap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int </a:t>
            </a: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vGap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 //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간격을 지정한다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90096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 sz="3600"/>
              <a:t>FlowLayout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62B47E-4B82-4BF9-96E2-09E83018B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350" y="969534"/>
            <a:ext cx="6832428" cy="565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5206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 sz="3600" dirty="0" err="1"/>
              <a:t>BorderLayout</a:t>
            </a:r>
            <a:endParaRPr lang="en-US" altLang="ko-KR" sz="3600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컴포넌트들이 </a:t>
            </a:r>
            <a:r>
              <a:rPr lang="en-US" altLang="ko-KR" dirty="0"/>
              <a:t>5</a:t>
            </a:r>
            <a:r>
              <a:rPr lang="ko-KR" altLang="en-US" dirty="0"/>
              <a:t>개의 영역인 </a:t>
            </a:r>
            <a:r>
              <a:rPr lang="en-US" altLang="ko-KR" dirty="0"/>
              <a:t>North(</a:t>
            </a:r>
            <a:r>
              <a:rPr lang="ko-KR" altLang="en-US" dirty="0"/>
              <a:t>상</a:t>
            </a:r>
            <a:r>
              <a:rPr lang="en-US" altLang="ko-KR" dirty="0"/>
              <a:t>), South(</a:t>
            </a:r>
            <a:r>
              <a:rPr lang="ko-KR" altLang="en-US" dirty="0"/>
              <a:t>하</a:t>
            </a:r>
            <a:r>
              <a:rPr lang="en-US" altLang="ko-KR" dirty="0"/>
              <a:t>), East(</a:t>
            </a:r>
            <a:r>
              <a:rPr lang="ko-KR" altLang="en-US" dirty="0"/>
              <a:t>좌측</a:t>
            </a:r>
            <a:r>
              <a:rPr lang="en-US" altLang="ko-KR" dirty="0"/>
              <a:t>), West(</a:t>
            </a:r>
            <a:r>
              <a:rPr lang="ko-KR" altLang="en-US" dirty="0"/>
              <a:t>우측</a:t>
            </a:r>
            <a:r>
              <a:rPr lang="en-US" altLang="ko-KR" dirty="0"/>
              <a:t>), Center(</a:t>
            </a:r>
            <a:r>
              <a:rPr lang="ko-KR" altLang="en-US" dirty="0"/>
              <a:t>중앙</a:t>
            </a:r>
            <a:r>
              <a:rPr lang="en-US" altLang="ko-KR" dirty="0"/>
              <a:t>)</a:t>
            </a:r>
            <a:r>
              <a:rPr lang="ko-KR" altLang="en-US" dirty="0"/>
              <a:t>중 하나로 추가된다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268" name="Rectangle 5"/>
          <p:cNvSpPr>
            <a:spLocks noChangeArrowheads="1"/>
          </p:cNvSpPr>
          <p:nvPr/>
        </p:nvSpPr>
        <p:spPr>
          <a:xfrm>
            <a:off x="0" y="3121025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723D65-FD15-482C-9FC5-13BDD9095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15" y="2274794"/>
            <a:ext cx="6238875" cy="2667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2F7F10-00AC-44DF-B499-45EDAD1DE49B}"/>
              </a:ext>
            </a:extLst>
          </p:cNvPr>
          <p:cNvSpPr txBox="1"/>
          <p:nvPr/>
        </p:nvSpPr>
        <p:spPr>
          <a:xfrm>
            <a:off x="1524279" y="502285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add(button, </a:t>
            </a:r>
            <a:r>
              <a:rPr lang="en-US" altLang="ko-KR" sz="1600" b="0" i="0" u="none" strike="noStrike" baseline="0" dirty="0">
                <a:solidFill>
                  <a:srgbClr val="005AFF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"South"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5582959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 sz="3600" dirty="0" err="1"/>
              <a:t>BorderLayout</a:t>
            </a:r>
            <a:endParaRPr lang="en-US" altLang="ko-KR" sz="36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17CA8B3-3EBE-4984-872B-F154C31179C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65175" y="1827700"/>
            <a:ext cx="8153400" cy="1799624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CFAB11-8FC4-4C37-AC06-199406B78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3847673"/>
            <a:ext cx="7346296" cy="171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2645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51367-4711-4026-900D-F0D2C60E0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en-US" altLang="ko-KR" dirty="0" err="1"/>
              <a:t>BorderLayout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AFB5B1A-93DB-4621-8AA0-8A4625F3B76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95081" y="1290918"/>
            <a:ext cx="6896153" cy="5507820"/>
          </a:xfrm>
        </p:spPr>
      </p:pic>
    </p:spTree>
    <p:extLst>
      <p:ext uri="{BB962C8B-B14F-4D97-AF65-F5344CB8AC3E}">
        <p14:creationId xmlns:p14="http://schemas.microsoft.com/office/powerpoint/2010/main" val="2404869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 dirty="0" err="1"/>
              <a:t>GridLayout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GridLayout</a:t>
            </a:r>
            <a:r>
              <a:rPr lang="ko-KR" altLang="en-US" dirty="0"/>
              <a:t>은 컴포넌트를 격자 모습으로 배치한다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7C94C8-599A-453C-A4C2-13647F574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2533650"/>
            <a:ext cx="71723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9630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 dirty="0" err="1"/>
              <a:t>GridLayout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GridLayout</a:t>
            </a:r>
            <a:r>
              <a:rPr lang="ko-KR" altLang="en-US" dirty="0"/>
              <a:t>은 컴포넌트를 격자 모습으로 배치한다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D1CA7-0580-4BC1-91C2-21D5764B0D01}"/>
              </a:ext>
            </a:extLst>
          </p:cNvPr>
          <p:cNvSpPr txBox="1"/>
          <p:nvPr/>
        </p:nvSpPr>
        <p:spPr>
          <a:xfrm>
            <a:off x="950258" y="2430360"/>
            <a:ext cx="62453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FrutigerNeueLT-Bk"/>
              </a:rPr>
              <a:t>GridLayout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FrutigerNeueLT-Bk"/>
              </a:rPr>
              <a:t>() # 1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GOStd125"/>
              </a:rPr>
              <a:t>행과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FrutigerNeueLT-Bk"/>
              </a:rPr>
              <a:t>1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GOStd125"/>
              </a:rPr>
              <a:t>열의 격자</a:t>
            </a:r>
            <a:endParaRPr lang="en-US" altLang="ko-KR" dirty="0">
              <a:solidFill>
                <a:srgbClr val="000000"/>
              </a:solidFill>
              <a:latin typeface="YDVYGOStd125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FrutigerNeueLT-Bk"/>
              </a:rPr>
              <a:t>GridLayout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FrutigerNeueLT-Bk"/>
              </a:rPr>
              <a:t>(int rows, int cols) # rows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GOStd125"/>
              </a:rPr>
              <a:t>행과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FrutigerNeueLT-Bk"/>
              </a:rPr>
              <a:t>cols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GOStd125"/>
              </a:rPr>
              <a:t>열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YDVYGOStd125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FrutigerNeueLT-Bk"/>
              </a:rPr>
              <a:t>GridLayout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FrutigerNeueLT-Bk"/>
              </a:rPr>
              <a:t>(int rows, int cols, int </a:t>
            </a: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FrutigerNeueLT-Bk"/>
              </a:rPr>
              <a:t>hGap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FrutigerNeueLT-Bk"/>
              </a:rPr>
              <a:t>, int </a:t>
            </a: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FrutigerNeueLT-Bk"/>
              </a:rPr>
              <a:t>vGap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FrutigerNeueLT-Bk"/>
              </a:rPr>
              <a:t>) #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GOStd125"/>
              </a:rPr>
              <a:t>간격 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556366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 dirty="0" err="1"/>
              <a:t>GridLayout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785142F-1707-4D19-874D-DAF7B6DCFF1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56785" y="1600200"/>
            <a:ext cx="7665380" cy="4495800"/>
          </a:xfrm>
        </p:spPr>
      </p:pic>
    </p:spTree>
    <p:extLst>
      <p:ext uri="{BB962C8B-B14F-4D97-AF65-F5344CB8AC3E}">
        <p14:creationId xmlns:p14="http://schemas.microsoft.com/office/powerpoint/2010/main" val="358013518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24126-C195-4EBD-A07F-15E34EB8A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CardLayout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A97A38-68AE-4F85-A7A9-782BD7DF926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CardLayout</a:t>
            </a:r>
            <a:r>
              <a:rPr lang="ko-KR" altLang="en-US" dirty="0"/>
              <a:t>은 한 번에 하나의 컴포넌트만 볼 수 있게 배치하는 관리자이다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next(container): </a:t>
            </a:r>
            <a:r>
              <a:rPr lang="ko-KR" altLang="en-US" dirty="0"/>
              <a:t>주어진 컨테이너의 다음 카드로 이동한다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previous(container): </a:t>
            </a:r>
            <a:r>
              <a:rPr lang="ko-KR" altLang="en-US" dirty="0"/>
              <a:t>주어진 컨테이너의 이전 카드로 이동한다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first(container): </a:t>
            </a:r>
            <a:r>
              <a:rPr lang="ko-KR" altLang="en-US" dirty="0"/>
              <a:t>주어진 컨테이너의 첫 번째 카드로 이동한다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last(container): </a:t>
            </a:r>
            <a:r>
              <a:rPr lang="ko-KR" altLang="en-US" dirty="0"/>
              <a:t>주어진 컨테이너의 마지막 카드로 이동한다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1301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24126-C195-4EBD-A07F-15E34EB8A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CardLayout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FF06757-0B5D-4021-AE2B-51D1847D9F1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04116" y="84571"/>
            <a:ext cx="7167754" cy="6688858"/>
          </a:xfrm>
        </p:spPr>
      </p:pic>
    </p:spTree>
    <p:extLst>
      <p:ext uri="{BB962C8B-B14F-4D97-AF65-F5344CB8AC3E}">
        <p14:creationId xmlns:p14="http://schemas.microsoft.com/office/powerpoint/2010/main" val="127211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자바에서 </a:t>
            </a:r>
            <a:r>
              <a:rPr lang="en-US" altLang="ko-KR" sz="3600"/>
              <a:t>GUI</a:t>
            </a:r>
            <a:r>
              <a:rPr lang="ko-KR" altLang="en-US" sz="3600"/>
              <a:t>의 종류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" y="1966516"/>
            <a:ext cx="8708994" cy="24137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절대</a:t>
            </a:r>
            <a:r>
              <a:rPr lang="en-US" altLang="ko-KR" dirty="0"/>
              <a:t> </a:t>
            </a:r>
            <a:r>
              <a:rPr lang="ko-KR" altLang="en-US" dirty="0"/>
              <a:t>위치로 배치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배치 관리자를 </a:t>
            </a:r>
            <a:r>
              <a:rPr lang="en-US" altLang="ko-KR" dirty="0"/>
              <a:t>null</a:t>
            </a:r>
            <a:r>
              <a:rPr lang="ko-KR" altLang="en-US" dirty="0"/>
              <a:t>로 설정한다</a:t>
            </a:r>
            <a:r>
              <a:rPr lang="en-US" altLang="ko-KR" dirty="0"/>
              <a:t>.</a:t>
            </a:r>
          </a:p>
          <a:p>
            <a:pPr marL="365760" lvl="1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setlayout</a:t>
            </a:r>
            <a:r>
              <a:rPr lang="en-US" altLang="ko-KR" dirty="0"/>
              <a:t>(null);</a:t>
            </a:r>
          </a:p>
          <a:p>
            <a:pPr marL="365760" lvl="1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add() </a:t>
            </a:r>
            <a:r>
              <a:rPr lang="ko-KR" altLang="en-US" dirty="0"/>
              <a:t>메소드를 사용하여 컴포넌트를 컨테이너에 추가한다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Button b = Button(“Button #1”);</a:t>
            </a:r>
          </a:p>
          <a:p>
            <a:pPr marL="0" indent="0">
              <a:buNone/>
            </a:pPr>
            <a:r>
              <a:rPr lang="en-US" altLang="ko-KR" dirty="0"/>
              <a:t>	add(b);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en-US" altLang="ko-KR" dirty="0" err="1"/>
              <a:t>setSize</a:t>
            </a:r>
            <a:r>
              <a:rPr lang="en-US" altLang="ko-KR" dirty="0"/>
              <a:t>(w, h)</a:t>
            </a:r>
            <a:r>
              <a:rPr lang="ko-KR" altLang="en-US" dirty="0"/>
              <a:t>와 </a:t>
            </a:r>
            <a:r>
              <a:rPr lang="en-US" altLang="ko-KR" dirty="0" err="1"/>
              <a:t>setLocation</a:t>
            </a:r>
            <a:r>
              <a:rPr lang="en-US" altLang="ko-KR" dirty="0"/>
              <a:t>(x, y)</a:t>
            </a:r>
            <a:r>
              <a:rPr lang="ko-KR" altLang="en-US" dirty="0"/>
              <a:t>을 사용하여 컴포넌트의 위치와 크기를 지정한다</a:t>
            </a:r>
            <a:r>
              <a:rPr lang="en-US" altLang="ko-KR" dirty="0"/>
              <a:t>. </a:t>
            </a:r>
            <a:r>
              <a:rPr lang="ko-KR" altLang="en-US" dirty="0"/>
              <a:t>아니면 </a:t>
            </a:r>
            <a:r>
              <a:rPr lang="en-US" altLang="ko-KR" dirty="0" err="1"/>
              <a:t>setBounds</a:t>
            </a:r>
            <a:r>
              <a:rPr lang="en-US" altLang="ko-KR" dirty="0"/>
              <a:t>(x, y, w, h)</a:t>
            </a:r>
            <a:r>
              <a:rPr lang="ko-KR" altLang="en-US" dirty="0"/>
              <a:t>를 사용하여 위치와 크기를 동시에 지정해도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b.setBounds</a:t>
            </a:r>
            <a:r>
              <a:rPr lang="en-US" altLang="ko-KR" dirty="0"/>
              <a:t>(x, y, w, h);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9928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절대</a:t>
            </a:r>
            <a:r>
              <a:rPr lang="en-US" altLang="ko-KR" dirty="0"/>
              <a:t> </a:t>
            </a:r>
            <a:r>
              <a:rPr lang="ko-KR" altLang="en-US" dirty="0"/>
              <a:t>위치로 배치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D0D95E6-B00E-4FBB-BCE1-5153EF2FA6F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27755" y="318247"/>
            <a:ext cx="7724525" cy="6400800"/>
          </a:xfrm>
        </p:spPr>
      </p:pic>
    </p:spTree>
    <p:extLst>
      <p:ext uri="{BB962C8B-B14F-4D97-AF65-F5344CB8AC3E}">
        <p14:creationId xmlns:p14="http://schemas.microsoft.com/office/powerpoint/2010/main" val="2187844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D1EF9-2C6E-4423-BC82-C6BCBF63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4760D6C-9392-4AB6-85D3-CA925A398FC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46483"/>
            <a:ext cx="8153400" cy="1836551"/>
          </a:xfrm>
        </p:spPr>
      </p:pic>
    </p:spTree>
    <p:extLst>
      <p:ext uri="{BB962C8B-B14F-4D97-AF65-F5344CB8AC3E}">
        <p14:creationId xmlns:p14="http://schemas.microsoft.com/office/powerpoint/2010/main" val="226779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D90EC-B75D-43E7-B23E-2DF08FBB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스윙 비주얼 디자이너</a:t>
            </a:r>
            <a:r>
              <a:rPr lang="en-US" altLang="ko-KR" dirty="0"/>
              <a:t>: </a:t>
            </a:r>
            <a:r>
              <a:rPr lang="en-US" altLang="ko-KR" dirty="0" err="1"/>
              <a:t>WindowBuilder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AF0218-011D-4F4A-9A93-9F9D7B45693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이클립스의 </a:t>
            </a:r>
            <a:r>
              <a:rPr lang="en-US" altLang="ko-KR" dirty="0"/>
              <a:t>[Help] -&gt; [</a:t>
            </a:r>
            <a:r>
              <a:rPr lang="en-US" altLang="ko-KR" dirty="0" err="1"/>
              <a:t>Eclipe</a:t>
            </a:r>
            <a:r>
              <a:rPr lang="en-US" altLang="ko-KR" dirty="0"/>
              <a:t> Marketplace]</a:t>
            </a:r>
            <a:r>
              <a:rPr lang="ko-KR" altLang="en-US" dirty="0"/>
              <a:t>를 선택한 후 “</a:t>
            </a:r>
            <a:r>
              <a:rPr lang="en-US" altLang="ko-KR" dirty="0" err="1"/>
              <a:t>WindowBuilder</a:t>
            </a:r>
            <a:r>
              <a:rPr lang="en-US" altLang="ko-KR" dirty="0"/>
              <a:t>”</a:t>
            </a:r>
            <a:r>
              <a:rPr lang="ko-KR" altLang="en-US" dirty="0"/>
              <a:t>를 검색하고 </a:t>
            </a:r>
            <a:r>
              <a:rPr lang="en-US" altLang="ko-KR" dirty="0"/>
              <a:t>[Install] </a:t>
            </a:r>
            <a:r>
              <a:rPr lang="ko-KR" altLang="en-US" dirty="0"/>
              <a:t>버튼을 누른다</a:t>
            </a:r>
            <a:r>
              <a:rPr lang="en-US" altLang="ko-KR" dirty="0"/>
              <a:t>. </a:t>
            </a:r>
            <a:r>
              <a:rPr lang="ko-KR" altLang="en-US" dirty="0"/>
              <a:t>설치가 종료되면 이클립스를 다시 시작한다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00D362-5BF9-4DEE-B256-3F3DC9215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89" y="2527219"/>
            <a:ext cx="6069946" cy="410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45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D90EC-B75D-43E7-B23E-2DF08FBB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스윙 비주얼 디자이너</a:t>
            </a:r>
            <a:r>
              <a:rPr lang="en-US" altLang="ko-KR" dirty="0"/>
              <a:t>: </a:t>
            </a:r>
            <a:r>
              <a:rPr lang="en-US" altLang="ko-KR" dirty="0" err="1"/>
              <a:t>WindowBuilder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AF0218-011D-4F4A-9A93-9F9D7B45693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새로운 자바 프로젝트 ”</a:t>
            </a:r>
            <a:r>
              <a:rPr lang="en-US" altLang="ko-KR" dirty="0"/>
              <a:t>Test”</a:t>
            </a:r>
            <a:r>
              <a:rPr lang="ko-KR" altLang="en-US" dirty="0"/>
              <a:t>를 생성한다</a:t>
            </a:r>
            <a:r>
              <a:rPr lang="en-US" altLang="ko-KR" dirty="0"/>
              <a:t>. </a:t>
            </a:r>
            <a:r>
              <a:rPr lang="ko-KR" altLang="en-US" dirty="0"/>
              <a:t>이어서 이클립스의 툴바에서 </a:t>
            </a:r>
            <a:r>
              <a:rPr lang="en-US" altLang="ko-KR" dirty="0"/>
              <a:t>[</a:t>
            </a:r>
            <a:r>
              <a:rPr lang="en-US" altLang="ko-KR" dirty="0" err="1"/>
              <a:t>JFrame</a:t>
            </a:r>
            <a:r>
              <a:rPr lang="en-US" altLang="ko-KR" dirty="0"/>
              <a:t>]</a:t>
            </a:r>
            <a:r>
              <a:rPr lang="ko-KR" altLang="en-US" dirty="0"/>
              <a:t>을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1FF106-B873-4542-9A60-5161FF590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82" y="2396240"/>
            <a:ext cx="7700682" cy="4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67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D90EC-B75D-43E7-B23E-2DF08FBB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스윙 비주얼 디자이너</a:t>
            </a:r>
            <a:r>
              <a:rPr lang="en-US" altLang="ko-KR" dirty="0"/>
              <a:t>: </a:t>
            </a:r>
            <a:r>
              <a:rPr lang="en-US" altLang="ko-KR" dirty="0" err="1"/>
              <a:t>WindowBuilder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AF0218-011D-4F4A-9A93-9F9D7B45693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[Design] </a:t>
            </a:r>
            <a:r>
              <a:rPr lang="ko-KR" altLang="en-US" dirty="0"/>
              <a:t>탭을 이용하여 마우스를 사용해 자유롭게 디자인 수정이 가능하다</a:t>
            </a:r>
            <a:r>
              <a:rPr lang="en-US" altLang="ko-KR" dirty="0"/>
              <a:t>. </a:t>
            </a:r>
            <a:r>
              <a:rPr lang="ko-KR" altLang="en-US" dirty="0"/>
              <a:t>아무래도 코드로 화면을 디자인하는 것보다 훨씬 편리하게 화면을 설계할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9E1F77-23A8-4EAA-9A87-3F306DCFD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506" y="2532237"/>
            <a:ext cx="6771994" cy="40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D90EC-B75D-43E7-B23E-2DF08FBB3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스윙 비주얼 디자이너</a:t>
            </a:r>
            <a:r>
              <a:rPr lang="en-US" altLang="ko-KR" dirty="0"/>
              <a:t>: </a:t>
            </a:r>
            <a:r>
              <a:rPr lang="en-US" altLang="ko-KR" dirty="0" err="1"/>
              <a:t>WindowBuilder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AF0218-011D-4F4A-9A93-9F9D7B45693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팔레트 중에서 </a:t>
            </a:r>
            <a:r>
              <a:rPr lang="en-US" altLang="ko-KR" dirty="0"/>
              <a:t>[Components]</a:t>
            </a:r>
            <a:r>
              <a:rPr lang="ko-KR" altLang="en-US" dirty="0"/>
              <a:t>에서 버튼을 선택하여 화면으로 이동한다</a:t>
            </a:r>
            <a:r>
              <a:rPr lang="en-US" altLang="ko-KR" dirty="0"/>
              <a:t>. </a:t>
            </a:r>
            <a:r>
              <a:rPr lang="ko-KR" altLang="en-US" dirty="0"/>
              <a:t>버튼의 속성 중에서 </a:t>
            </a:r>
            <a:r>
              <a:rPr lang="en-US" altLang="ko-KR" dirty="0"/>
              <a:t>[text] </a:t>
            </a:r>
            <a:r>
              <a:rPr lang="ko-KR" altLang="en-US" dirty="0"/>
              <a:t>속성을 “</a:t>
            </a:r>
            <a:r>
              <a:rPr lang="en-US" altLang="ko-KR" dirty="0"/>
              <a:t>OK”</a:t>
            </a:r>
            <a:r>
              <a:rPr lang="ko-KR" altLang="en-US" dirty="0"/>
              <a:t>로 변경해보자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A909C2-9111-49EA-A54C-1A0CE08B5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5" y="2520692"/>
            <a:ext cx="6943725" cy="39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40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컴포넌트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레이블</a:t>
            </a:r>
            <a:r>
              <a:rPr lang="en-US" altLang="ko-KR" dirty="0"/>
              <a:t>(</a:t>
            </a:r>
            <a:r>
              <a:rPr lang="en-US" altLang="ko-KR" dirty="0" err="1"/>
              <a:t>JLabel</a:t>
            </a:r>
            <a:r>
              <a:rPr lang="en-US" altLang="ko-KR" dirty="0"/>
              <a:t>) - </a:t>
            </a:r>
            <a:r>
              <a:rPr lang="ko-KR" altLang="en-US" dirty="0"/>
              <a:t>텍스트를 표시할 수 있는 공간</a:t>
            </a:r>
          </a:p>
          <a:p>
            <a:r>
              <a:rPr lang="ko-KR" altLang="en-US" dirty="0" err="1"/>
              <a:t>텍스트필드</a:t>
            </a:r>
            <a:r>
              <a:rPr lang="en-US" altLang="ko-KR" dirty="0"/>
              <a:t>(</a:t>
            </a:r>
            <a:r>
              <a:rPr lang="en-US" altLang="ko-KR" dirty="0" err="1"/>
              <a:t>JTextField</a:t>
            </a:r>
            <a:r>
              <a:rPr lang="en-US" altLang="ko-KR" dirty="0"/>
              <a:t>) - </a:t>
            </a:r>
            <a:r>
              <a:rPr lang="ko-KR" altLang="en-US" dirty="0"/>
              <a:t>사용자가 한 줄의 텍스트를 입력할 수 있는 공간</a:t>
            </a:r>
          </a:p>
          <a:p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en-US" altLang="ko-KR" dirty="0" err="1"/>
              <a:t>JButton</a:t>
            </a:r>
            <a:r>
              <a:rPr lang="en-US" altLang="ko-KR" dirty="0"/>
              <a:t>) - </a:t>
            </a:r>
            <a:r>
              <a:rPr lang="ko-KR" altLang="en-US" dirty="0" err="1"/>
              <a:t>클릭되면</a:t>
            </a:r>
            <a:r>
              <a:rPr lang="ko-KR" altLang="en-US" dirty="0"/>
              <a:t> 어떤 동작을 실행하는 버튼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341" y="3457806"/>
            <a:ext cx="63341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004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레이블</a:t>
            </a:r>
          </a:p>
        </p:txBody>
      </p:sp>
      <p:sp>
        <p:nvSpPr>
          <p:cNvPr id="15360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defRPr lang="ko-KR"/>
            </a:pPr>
            <a:r>
              <a:rPr lang="ko-KR" altLang="en-US"/>
              <a:t>레이블(</a:t>
            </a:r>
            <a:r>
              <a:rPr lang="en-US" altLang="ko-KR"/>
              <a:t>Label)</a:t>
            </a:r>
            <a:r>
              <a:rPr lang="ko-KR" altLang="en-US"/>
              <a:t>은 편집이 불가능한 텍스트를 표시</a:t>
            </a:r>
            <a:r>
              <a:rPr lang="en-US" altLang="ko-KR"/>
              <a:t>. </a:t>
            </a:r>
          </a:p>
          <a:p>
            <a:pPr lvl="1" eaLnBrk="1" hangingPunct="1">
              <a:defRPr lang="ko-KR"/>
            </a:pPr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) JLabel label = </a:t>
            </a:r>
            <a:r>
              <a:rPr lang="en-US" altLang="ko-KR" b="1">
                <a:effectLst>
                  <a:outerShdw blurRad="38100" dist="38100" dir="2700000" algn="tl">
                    <a:srgbClr val="C0C0C0"/>
                  </a:outerShdw>
                </a:effectLst>
              </a:rPr>
              <a:t>new</a:t>
            </a:r>
            <a:r>
              <a:rPr lang="en-US" altLang="ko-KR"/>
              <a:t> JLabel(“</a:t>
            </a:r>
            <a:r>
              <a:rPr lang="ko-KR" altLang="en-US"/>
              <a:t>안녕하세요</a:t>
            </a:r>
            <a:r>
              <a:rPr lang="en-US" altLang="ko-KR"/>
              <a:t>?”);</a:t>
            </a:r>
            <a:endParaRPr lang="ko-KR" altLang="en-US"/>
          </a:p>
        </p:txBody>
      </p:sp>
      <p:pic>
        <p:nvPicPr>
          <p:cNvPr id="1536004" name="그림 153600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12309" y="2962482"/>
            <a:ext cx="3143250" cy="27717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5AB15-0E6C-4892-99BD-3A6650306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레이블의 폰트 변경하기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DAF44E7-5969-4C69-91ED-5540E06AF32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23365" y="1265261"/>
            <a:ext cx="6667972" cy="5364139"/>
          </a:xfrm>
        </p:spPr>
      </p:pic>
    </p:spTree>
    <p:extLst>
      <p:ext uri="{BB962C8B-B14F-4D97-AF65-F5344CB8AC3E}">
        <p14:creationId xmlns:p14="http://schemas.microsoft.com/office/powerpoint/2010/main" val="1444703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 sz="3600"/>
              <a:t>AWT</a:t>
            </a:r>
            <a:r>
              <a:rPr lang="ko-KR" altLang="en-US" sz="3600"/>
              <a:t>와 </a:t>
            </a:r>
            <a:r>
              <a:rPr lang="en-US" altLang="ko-KR" sz="3600"/>
              <a:t>SWING</a:t>
            </a:r>
            <a:r>
              <a:rPr lang="ko-KR" altLang="en-US" sz="3600"/>
              <a:t>의 비교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2609" y="3301466"/>
            <a:ext cx="7595152" cy="1485692"/>
          </a:xfrm>
          <a:prstGeom prst="rect">
            <a:avLst/>
          </a:prstGeom>
        </p:spPr>
      </p:pic>
      <p:sp>
        <p:nvSpPr>
          <p:cNvPr id="5" name="폭발 2 4"/>
          <p:cNvSpPr/>
          <p:nvPr/>
        </p:nvSpPr>
        <p:spPr>
          <a:xfrm>
            <a:off x="1006336" y="1921565"/>
            <a:ext cx="2716695" cy="1333499"/>
          </a:xfrm>
          <a:prstGeom prst="irregularSeal2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AWT</a:t>
            </a:r>
            <a:r>
              <a:rPr lang="ko-KR" altLang="en-US"/>
              <a:t> </a:t>
            </a:r>
          </a:p>
        </p:txBody>
      </p:sp>
      <p:sp>
        <p:nvSpPr>
          <p:cNvPr id="6" name="폭발 2 5"/>
          <p:cNvSpPr/>
          <p:nvPr/>
        </p:nvSpPr>
        <p:spPr>
          <a:xfrm>
            <a:off x="5217215" y="1966291"/>
            <a:ext cx="2716695" cy="1333499"/>
          </a:xfrm>
          <a:prstGeom prst="irregularSeal2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/>
              <a:t>SWING</a:t>
            </a:r>
            <a:r>
              <a:rPr lang="ko-KR" altLang="en-US"/>
              <a:t> 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80719-655D-4265-B4F8-CB65E4F70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레이블에 이미지 표시하기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5A3E02-C84B-4EED-A926-1B8441C7FEF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레이블과 버튼에는 </a:t>
            </a:r>
            <a:r>
              <a:rPr lang="ko-KR" altLang="en-US" dirty="0" err="1"/>
              <a:t>텍스트뿐만</a:t>
            </a:r>
            <a:r>
              <a:rPr lang="ko-KR" altLang="en-US" dirty="0"/>
              <a:t> 아니라 이미지도 표시할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7F5767-0053-4F0D-B576-0BDC0E6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182" y="2070847"/>
            <a:ext cx="4481513" cy="17319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0E1C51-CC80-499D-8744-7D9B15929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14" y="4251068"/>
            <a:ext cx="7669620" cy="105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798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F963A-040F-45B4-BE8A-51B5639C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0D6183-2F58-472C-A7E6-F75B95D80B5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582271"/>
            <a:ext cx="8153400" cy="4495800"/>
          </a:xfrm>
        </p:spPr>
        <p:txBody>
          <a:bodyPr/>
          <a:lstStyle/>
          <a:p>
            <a:r>
              <a:rPr lang="ko-KR" altLang="en-US" dirty="0"/>
              <a:t>레이블로 이미지를 표시하고 아래에 버튼을 표시해보자</a:t>
            </a:r>
            <a:r>
              <a:rPr lang="en-US" altLang="ko-KR" dirty="0"/>
              <a:t>. d: </a:t>
            </a:r>
            <a:r>
              <a:rPr lang="ko-KR" altLang="en-US" dirty="0"/>
              <a:t>드라이브에 </a:t>
            </a:r>
            <a:r>
              <a:rPr lang="en-US" altLang="ko-KR" dirty="0"/>
              <a:t>dog.png </a:t>
            </a:r>
            <a:r>
              <a:rPr lang="ko-KR" altLang="en-US" dirty="0"/>
              <a:t>파일이 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7046C6-2865-4FE3-8633-04837F897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183" y="2550075"/>
            <a:ext cx="3636854" cy="227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807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D62A6C-CAE8-424A-AF30-D038D8BD2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0DBAF5D-3D9D-48F6-9CBF-25D41D401B0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36496" y="874058"/>
            <a:ext cx="7680960" cy="5647765"/>
          </a:xfrm>
        </p:spPr>
      </p:pic>
    </p:spTree>
    <p:extLst>
      <p:ext uri="{BB962C8B-B14F-4D97-AF65-F5344CB8AC3E}">
        <p14:creationId xmlns:p14="http://schemas.microsoft.com/office/powerpoint/2010/main" val="3535392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텍스트 필드</a:t>
            </a:r>
          </a:p>
        </p:txBody>
      </p:sp>
      <p:sp>
        <p:nvSpPr>
          <p:cNvPr id="37891" name="Rectangle 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텍스트 필드</a:t>
            </a:r>
            <a:r>
              <a:rPr lang="en-US" altLang="ko-KR"/>
              <a:t>(text field)</a:t>
            </a:r>
            <a:r>
              <a:rPr lang="ko-KR" altLang="en-US"/>
              <a:t>는 입력이 가능한 한 줄의 텍스트 필드를 만드는 데 사용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>
          <a:xfrm>
            <a:off x="0" y="2790825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021249-3654-4A30-A019-90D0A395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652" y="2350713"/>
            <a:ext cx="6804772" cy="15696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5FF550-1650-4AF1-AA3F-9DC64753B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831" y="4301392"/>
            <a:ext cx="7233958" cy="10345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FD7012-FDC1-4612-B06B-B7429A5DE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832" y="5619750"/>
            <a:ext cx="7233958" cy="53135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59680-41AD-4AE0-A901-9B246F267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패스워드 필드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0A519B-796B-41FE-B597-18B5B1E12B5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패스워드 필드는 용어 그대로 암호를 </a:t>
            </a:r>
            <a:r>
              <a:rPr lang="ko-KR" altLang="en-US" dirty="0" err="1"/>
              <a:t>입력받을</a:t>
            </a:r>
            <a:r>
              <a:rPr lang="ko-KR" altLang="en-US" dirty="0"/>
              <a:t> 때 사용한다</a:t>
            </a:r>
            <a:r>
              <a:rPr lang="en-US" altLang="ko-KR" dirty="0"/>
              <a:t>. </a:t>
            </a:r>
            <a:r>
              <a:rPr lang="ko-KR" altLang="en-US" dirty="0"/>
              <a:t>패스워드 필드에 사용자가 암호를 입력하면 글자들이 모두 * 문자로 표시된다</a:t>
            </a:r>
            <a:r>
              <a:rPr lang="en-US" altLang="ko-KR" dirty="0"/>
              <a:t>. </a:t>
            </a:r>
            <a:r>
              <a:rPr lang="ko-KR" altLang="en-US" dirty="0"/>
              <a:t>패스워드 필드를 사용하여서 다음과 같은 로그인 윈도우를 작성하여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68DB6D-4455-4E1D-8DB7-EC3778777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42" y="2916347"/>
            <a:ext cx="3189899" cy="158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608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59680-41AD-4AE0-A901-9B246F267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패스워드 필드 사용하기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2D7A5D2-4404-4AD4-A400-B943C67289C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60854" y="228600"/>
            <a:ext cx="6405598" cy="6306670"/>
          </a:xfrm>
        </p:spPr>
      </p:pic>
    </p:spTree>
    <p:extLst>
      <p:ext uri="{BB962C8B-B14F-4D97-AF65-F5344CB8AC3E}">
        <p14:creationId xmlns:p14="http://schemas.microsoft.com/office/powerpoint/2010/main" val="1222333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버튼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버튼은 사용자가 클릭했을 경우</a:t>
            </a:r>
            <a:r>
              <a:rPr lang="en-US" altLang="ko-KR"/>
              <a:t>, </a:t>
            </a:r>
            <a:r>
              <a:rPr lang="ko-KR" altLang="en-US"/>
              <a:t>이벤트를 발생하여 원하는 동작을 하게 하는데 이용된다</a:t>
            </a:r>
          </a:p>
        </p:txBody>
      </p:sp>
      <p:pic>
        <p:nvPicPr>
          <p:cNvPr id="35845" name="그림 3584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93719" y="3013834"/>
            <a:ext cx="7486650" cy="18573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버튼의 종류</a:t>
            </a:r>
          </a:p>
        </p:txBody>
      </p:sp>
      <p:sp>
        <p:nvSpPr>
          <p:cNvPr id="2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 dirty="0" err="1"/>
              <a:t>JButton</a:t>
            </a:r>
            <a:r>
              <a:rPr lang="en-US" altLang="ko-KR" dirty="0"/>
              <a:t> – </a:t>
            </a:r>
            <a:r>
              <a:rPr lang="ko-KR" altLang="en-US" dirty="0"/>
              <a:t>가장 일반적인 버튼이다</a:t>
            </a:r>
            <a:r>
              <a:rPr lang="en-US" altLang="ko-KR" dirty="0"/>
              <a:t>.</a:t>
            </a:r>
          </a:p>
          <a:p>
            <a:pPr>
              <a:defRPr lang="ko-KR" altLang="en-US"/>
            </a:pPr>
            <a:r>
              <a:rPr lang="en-US" altLang="ko-KR" dirty="0" err="1"/>
              <a:t>JCheckBox</a:t>
            </a:r>
            <a:r>
              <a:rPr lang="en-US" altLang="ko-KR" dirty="0"/>
              <a:t> – </a:t>
            </a:r>
            <a:r>
              <a:rPr lang="ko-KR" altLang="en-US" dirty="0"/>
              <a:t>체크박스 버튼</a:t>
            </a:r>
          </a:p>
          <a:p>
            <a:pPr>
              <a:defRPr lang="ko-KR" altLang="en-US"/>
            </a:pPr>
            <a:r>
              <a:rPr lang="en-US" altLang="ko-KR" dirty="0" err="1"/>
              <a:t>JRadioButton</a:t>
            </a:r>
            <a:r>
              <a:rPr lang="en-US" altLang="ko-KR" dirty="0"/>
              <a:t> – </a:t>
            </a:r>
            <a:r>
              <a:rPr lang="ko-KR" altLang="en-US" dirty="0"/>
              <a:t>라디오 버튼으로 그룹 중의 하나의 버튼만 체크할 수 있다</a:t>
            </a:r>
            <a:r>
              <a:rPr lang="en-US" altLang="ko-KR" dirty="0"/>
              <a:t>.</a:t>
            </a:r>
          </a:p>
          <a:p>
            <a:pPr>
              <a:defRPr lang="ko-KR" altLang="en-US"/>
            </a:pPr>
            <a:r>
              <a:rPr lang="en-US" altLang="ko-KR" dirty="0" err="1"/>
              <a:t>JToggleButton</a:t>
            </a:r>
            <a:r>
              <a:rPr lang="en-US" altLang="ko-KR" dirty="0"/>
              <a:t> – 2</a:t>
            </a:r>
            <a:r>
              <a:rPr lang="ko-KR" altLang="en-US" dirty="0"/>
              <a:t>가지 상태를 가지고 </a:t>
            </a:r>
            <a:r>
              <a:rPr lang="ko-KR" altLang="en-US" dirty="0" err="1"/>
              <a:t>토글이</a:t>
            </a:r>
            <a:r>
              <a:rPr lang="ko-KR" altLang="en-US" dirty="0"/>
              <a:t> 가능한 버튼이다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9907" y="3429000"/>
            <a:ext cx="5876925" cy="20955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온도</a:t>
            </a:r>
            <a:r>
              <a:rPr lang="en-US" altLang="ko-KR" dirty="0"/>
              <a:t> </a:t>
            </a:r>
            <a:r>
              <a:rPr lang="ko-KR" altLang="en-US" dirty="0"/>
              <a:t>변환기</a:t>
            </a:r>
          </a:p>
        </p:txBody>
      </p:sp>
      <p:sp>
        <p:nvSpPr>
          <p:cNvPr id="2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이제까지 학습한 내용을 바탕으로 화씨 온도를 섭씨 온도로 변환해주는 애플리케이션을 작성하여 보자.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7706E4-9925-4FD2-BB80-1E80F2224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808" y="2636584"/>
            <a:ext cx="3169664" cy="158483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온도</a:t>
            </a:r>
            <a:r>
              <a:rPr lang="en-US" altLang="ko-KR" dirty="0"/>
              <a:t> </a:t>
            </a:r>
            <a:r>
              <a:rPr lang="ko-KR" altLang="en-US" dirty="0"/>
              <a:t>변환기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2358604-704A-4575-88BB-478AF364ACD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45115" y="228600"/>
            <a:ext cx="7270162" cy="6400800"/>
          </a:xfrm>
        </p:spPr>
      </p:pic>
    </p:spTree>
    <p:extLst>
      <p:ext uri="{BB962C8B-B14F-4D97-AF65-F5344CB8AC3E}">
        <p14:creationId xmlns:p14="http://schemas.microsoft.com/office/powerpoint/2010/main" val="42866692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3D8AD-49FC-4AE6-B6AA-AAC18026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스윙 패키지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F2F860-695C-40AF-B23D-00117829DFE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java.awt</a:t>
            </a:r>
            <a:r>
              <a:rPr lang="en-US" altLang="ko-KR" dirty="0"/>
              <a:t> — GUI </a:t>
            </a:r>
            <a:r>
              <a:rPr lang="ko-KR" altLang="en-US" dirty="0"/>
              <a:t>컴포넌트를 위한 부모 클래스들을 제공하고 추가로 </a:t>
            </a:r>
            <a:r>
              <a:rPr lang="en-US" altLang="ko-KR" dirty="0"/>
              <a:t>Color</a:t>
            </a:r>
            <a:r>
              <a:rPr lang="ko-KR" altLang="en-US" dirty="0"/>
              <a:t>나 </a:t>
            </a:r>
            <a:r>
              <a:rPr lang="en-US" altLang="ko-KR" dirty="0"/>
              <a:t>Point</a:t>
            </a:r>
            <a:r>
              <a:rPr lang="ko-KR" altLang="en-US" dirty="0"/>
              <a:t>와 같은 유틸리티 타입의 클래스들을 포함하고 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java.awt.event</a:t>
            </a:r>
            <a:r>
              <a:rPr lang="en-US" altLang="ko-KR" dirty="0"/>
              <a:t> — GUI </a:t>
            </a:r>
            <a:r>
              <a:rPr lang="ko-KR" altLang="en-US" dirty="0"/>
              <a:t>컴포넌트로부터 발생되는 이벤트</a:t>
            </a:r>
            <a:r>
              <a:rPr lang="en-US" altLang="ko-KR" dirty="0"/>
              <a:t>(</a:t>
            </a:r>
            <a:r>
              <a:rPr lang="ko-KR" altLang="en-US" dirty="0"/>
              <a:t>예를 들면 버튼 클릭 이벤트</a:t>
            </a:r>
            <a:r>
              <a:rPr lang="en-US" altLang="ko-KR" dirty="0"/>
              <a:t>)</a:t>
            </a:r>
            <a:r>
              <a:rPr lang="ko-KR" altLang="en-US" dirty="0"/>
              <a:t>를 처리하기 위한 클래스와 인터페이스를 가지고 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javax.swing</a:t>
            </a:r>
            <a:r>
              <a:rPr lang="en-US" altLang="ko-KR" dirty="0"/>
              <a:t> — </a:t>
            </a:r>
            <a:r>
              <a:rPr lang="ko-KR" altLang="en-US" dirty="0"/>
              <a:t>버튼이나 텍스트 필드</a:t>
            </a:r>
            <a:r>
              <a:rPr lang="en-US" altLang="ko-KR" dirty="0"/>
              <a:t>, </a:t>
            </a:r>
            <a:r>
              <a:rPr lang="ko-KR" altLang="en-US" dirty="0"/>
              <a:t>프레임</a:t>
            </a:r>
            <a:r>
              <a:rPr lang="en-US" altLang="ko-KR" dirty="0"/>
              <a:t>, </a:t>
            </a:r>
            <a:r>
              <a:rPr lang="ko-KR" altLang="en-US" dirty="0"/>
              <a:t>패널과 같은 </a:t>
            </a:r>
            <a:r>
              <a:rPr lang="en-US" altLang="ko-KR" dirty="0"/>
              <a:t>GUI </a:t>
            </a:r>
            <a:r>
              <a:rPr lang="ko-KR" altLang="en-US" dirty="0"/>
              <a:t>컴포넌트들을 가지고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9EF6CE-9E7E-4637-81CF-A19ACE688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152" y="3717271"/>
            <a:ext cx="27908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881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FC98C8-8CDF-491F-8240-C79C82560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피자 주문 화면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AEB764-AA94-479B-BE6E-3AFFD16FB0B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패널 안에 다른 패널이 포함될 수 있다</a:t>
            </a:r>
            <a:r>
              <a:rPr lang="en-US" altLang="ko-KR" dirty="0"/>
              <a:t>. </a:t>
            </a:r>
            <a:r>
              <a:rPr lang="ko-KR" altLang="en-US" dirty="0"/>
              <a:t>이것을 이용하여서 다음 그림처럼 프로그램의 화면을 디자인하라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98AE9F-19AE-42EA-BDED-56BAF53F0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673" y="2611547"/>
            <a:ext cx="6000974" cy="14594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4CD861-9698-4965-85F9-95E3DE219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75" y="4377857"/>
            <a:ext cx="558165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642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FC98C8-8CDF-491F-8240-C79C82560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피자 주문 화면 만들기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8030D68-06BE-438E-97F9-1D383ABC3A3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867487" y="1051571"/>
            <a:ext cx="6424866" cy="5841556"/>
          </a:xfrm>
        </p:spPr>
      </p:pic>
    </p:spTree>
    <p:extLst>
      <p:ext uri="{BB962C8B-B14F-4D97-AF65-F5344CB8AC3E}">
        <p14:creationId xmlns:p14="http://schemas.microsoft.com/office/powerpoint/2010/main" val="14701329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FC98C8-8CDF-491F-8240-C79C82560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피자 주문 화면 만들기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A6C101E-D0D8-47C6-8783-3F2B7F6E061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43448" y="1564116"/>
            <a:ext cx="6504081" cy="3862873"/>
          </a:xfrm>
        </p:spPr>
      </p:pic>
    </p:spTree>
    <p:extLst>
      <p:ext uri="{BB962C8B-B14F-4D97-AF65-F5344CB8AC3E}">
        <p14:creationId xmlns:p14="http://schemas.microsoft.com/office/powerpoint/2010/main" val="36433622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EC93E-6036-4D53-9BAE-DA72EB2B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07C8CC4-166B-4057-9DD2-E35BE3DEB31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46543"/>
            <a:ext cx="8153400" cy="1316480"/>
          </a:xfrm>
        </p:spPr>
      </p:pic>
    </p:spTree>
    <p:extLst>
      <p:ext uri="{BB962C8B-B14F-4D97-AF65-F5344CB8AC3E}">
        <p14:creationId xmlns:p14="http://schemas.microsoft.com/office/powerpoint/2010/main" val="42539874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E916D8-7D43-4139-9AC9-AB84EF9B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계산기</a:t>
            </a:r>
            <a:r>
              <a:rPr lang="en-US" altLang="ko-KR" dirty="0"/>
              <a:t> </a:t>
            </a:r>
            <a:r>
              <a:rPr lang="ko-KR" altLang="en-US" dirty="0"/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BCC6C-2606-4EB9-8B13-D58876D97EB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간단한 계산기를 작성하여 보자</a:t>
            </a:r>
            <a:r>
              <a:rPr lang="en-US" altLang="ko-KR" dirty="0"/>
              <a:t>. </a:t>
            </a:r>
            <a:r>
              <a:rPr lang="ko-KR" altLang="en-US" dirty="0"/>
              <a:t>계산 기능은 나중에 추가하기로 하자</a:t>
            </a:r>
            <a:r>
              <a:rPr lang="en-US" altLang="ko-KR" dirty="0"/>
              <a:t>. </a:t>
            </a:r>
            <a:r>
              <a:rPr lang="ko-KR" altLang="en-US" dirty="0"/>
              <a:t>여기서는 다음과 같은 화면만 구현하면 된다</a:t>
            </a:r>
            <a:r>
              <a:rPr lang="en-US" altLang="ko-KR" dirty="0"/>
              <a:t>. </a:t>
            </a:r>
            <a:r>
              <a:rPr lang="ko-KR" altLang="en-US" dirty="0"/>
              <a:t>배치 관리자로 </a:t>
            </a:r>
            <a:r>
              <a:rPr lang="en-US" altLang="ko-KR" dirty="0" err="1"/>
              <a:t>GridLayout</a:t>
            </a:r>
            <a:r>
              <a:rPr lang="ko-KR" altLang="en-US" dirty="0"/>
              <a:t>을 사용하여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8D1A9A-48E5-4818-9EE3-FCCF279A6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513" y="2904949"/>
            <a:ext cx="4402158" cy="179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253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E916D8-7D43-4139-9AC9-AB84EF9B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계산기</a:t>
            </a:r>
            <a:r>
              <a:rPr lang="en-US" altLang="ko-KR" dirty="0"/>
              <a:t> </a:t>
            </a:r>
            <a:r>
              <a:rPr lang="ko-KR" altLang="en-US" dirty="0"/>
              <a:t>예제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2A600A1-04EF-47C1-82F4-65EA92FA100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93477" y="322729"/>
            <a:ext cx="6943014" cy="6194612"/>
          </a:xfrm>
        </p:spPr>
      </p:pic>
    </p:spTree>
    <p:extLst>
      <p:ext uri="{BB962C8B-B14F-4D97-AF65-F5344CB8AC3E}">
        <p14:creationId xmlns:p14="http://schemas.microsoft.com/office/powerpoint/2010/main" val="20966269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E916D8-7D43-4139-9AC9-AB84EF9B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계산기</a:t>
            </a:r>
            <a:r>
              <a:rPr lang="en-US" altLang="ko-KR" dirty="0"/>
              <a:t> </a:t>
            </a:r>
            <a:r>
              <a:rPr lang="ko-KR" altLang="en-US" dirty="0"/>
              <a:t>예제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656DE41-7389-4268-8BF7-85610E2D720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17810" y="1219200"/>
            <a:ext cx="6795247" cy="5554146"/>
          </a:xfrm>
        </p:spPr>
      </p:pic>
    </p:spTree>
    <p:extLst>
      <p:ext uri="{BB962C8B-B14F-4D97-AF65-F5344CB8AC3E}">
        <p14:creationId xmlns:p14="http://schemas.microsoft.com/office/powerpoint/2010/main" val="10144684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B0791-F69F-452E-943C-CD7A4DA7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Mini</a:t>
            </a:r>
            <a:r>
              <a:rPr lang="ko-KR" altLang="en-US" dirty="0"/>
              <a:t> </a:t>
            </a:r>
            <a:r>
              <a:rPr lang="en-US" altLang="ko-KR" dirty="0"/>
              <a:t>Project: </a:t>
            </a:r>
            <a:r>
              <a:rPr lang="ko-KR" altLang="en-US" dirty="0"/>
              <a:t>사진 뷰어 만들기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B474EDA-6767-48F3-BBBD-63AC41D82E6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우리는 이번 장에서 각 컴포넌트들을 화면에 배치하는 방법과 레이블에 이미지를 표시하는 방법을 학습하였다</a:t>
            </a:r>
            <a:r>
              <a:rPr lang="en-US" altLang="ko-KR" dirty="0"/>
              <a:t>. </a:t>
            </a:r>
            <a:r>
              <a:rPr lang="ko-KR" altLang="en-US" dirty="0"/>
              <a:t>이것을 이용하여서 다음과 같은 이미지 뷰어를 만들어보자</a:t>
            </a:r>
            <a:r>
              <a:rPr lang="en-US" altLang="ko-KR" dirty="0"/>
              <a:t>. </a:t>
            </a:r>
            <a:r>
              <a:rPr lang="ko-KR" altLang="en-US" dirty="0"/>
              <a:t>물론 아직은 이벤트 처리가 되지 않지만</a:t>
            </a:r>
            <a:r>
              <a:rPr lang="en-US" altLang="ko-KR" dirty="0"/>
              <a:t>, </a:t>
            </a:r>
            <a:r>
              <a:rPr lang="ko-KR" altLang="en-US" dirty="0"/>
              <a:t>다음 장을 미리 예습한 독자라면 이벤트 처리 기능도 추가할 수 있을 것이다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27E7E9-1B2B-46DA-8F43-3A7FE0129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106" y="3240358"/>
            <a:ext cx="3940847" cy="246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188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3085" y="1671917"/>
            <a:ext cx="8504044" cy="4872317"/>
          </a:xfrm>
          <a:prstGeom prst="rect">
            <a:avLst/>
          </a:prstGeom>
          <a:solidFill>
            <a:srgbClr val="008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gray">
          <a:xfrm>
            <a:off x="595223" y="1792941"/>
            <a:ext cx="7211683" cy="3667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16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1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자바에서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위한 패키지에는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AWT,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스윙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(SWING)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등이 있다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스윙은 경량 컴포넌트들로 구성된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로서 운영체제가 다르더라도 동일한 모양을 지원한다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컨테이너는 안에 컴포넌트들을 저장할 수 있는 특수한 컴포넌트이다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JFrame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최상위 컨테이너로서 윈도우 기능을 제공한다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내부에 있는 </a:t>
            </a:r>
            <a:r>
              <a:rPr lang="ko-KR" altLang="en-US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컨텐트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페인을 이용하여서 컴포넌트들을 부착할 수 있다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컨테이너는 하나의 배치 관리자를 가질 수 있다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배치 관리자는 컴포넌트들의 위치와 </a:t>
            </a:r>
            <a:r>
              <a:rPr lang="ko-KR" altLang="en-US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크기를제어한다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FlowLayout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컨테이너에 추가되는 순서대로 컴포넌트를 부착한다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위쪽에서 아래쪽으로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왼쪽에서 오른쪽으로 배치한다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패널의 기본 배치 관리자이다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BorderLayout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컨테이너의 영역을 동서남북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중앙의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영역으로 구분하여 이 영역에 컴포넌트를 배치한다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프레임의 기본 배치 관리자이다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스윙 컴포넌트에 이미지를 표시하려면 먼저 </a:t>
            </a: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ImageIcon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인스턴스를 생성하여야 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이후에 </a:t>
            </a: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setIcon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메소드를 사용하여 컴포넌트에 이미지를 지정한다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텍스트 필드 중에서 </a:t>
            </a: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JPasswordField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사용하면 사용자가 입력하는 텍스트가 보이지 않는다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906" y="5387596"/>
            <a:ext cx="1160037" cy="105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578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Q &amp; A</a:t>
            </a:r>
          </a:p>
        </p:txBody>
      </p:sp>
      <p:pic>
        <p:nvPicPr>
          <p:cNvPr id="457732" name="Picture 4" descr="MCj0416502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389" y="2417955"/>
            <a:ext cx="1706562" cy="16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Male Teacher Cartoon Free Stock Photo - Public Domain Picture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48" y="1788893"/>
            <a:ext cx="3668245" cy="26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7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FB465-7166-470E-B5C0-CBC993FF8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B3E13F9-8F9C-4D9A-96E6-96E4DADC6B1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38281" y="1864359"/>
            <a:ext cx="8153400" cy="1421505"/>
          </a:xfrm>
        </p:spPr>
      </p:pic>
    </p:spTree>
    <p:extLst>
      <p:ext uri="{BB962C8B-B14F-4D97-AF65-F5344CB8AC3E}">
        <p14:creationId xmlns:p14="http://schemas.microsoft.com/office/powerpoint/2010/main" val="1645246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컨테이너와 컴포넌트</a:t>
            </a:r>
          </a:p>
        </p:txBody>
      </p:sp>
      <p:sp>
        <p:nvSpPr>
          <p:cNvPr id="14339" name="Rectangle 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i="1" u="sng"/>
              <a:t>기본 컴포넌트</a:t>
            </a:r>
          </a:p>
          <a:p>
            <a:pPr lvl="1" eaLnBrk="1" hangingPunct="1">
              <a:defRPr lang="ko-KR" altLang="en-US"/>
            </a:pPr>
            <a:r>
              <a:rPr lang="en-US" altLang="ko-KR"/>
              <a:t>JButton, JLabel, JCheckbox, JChoice, JList, JMenu, JTextField, JScrollbar, JTextArea, JCanvas </a:t>
            </a:r>
            <a:r>
              <a:rPr lang="ko-KR" altLang="en-US"/>
              <a:t>등이 여기에 속한다</a:t>
            </a:r>
            <a:r>
              <a:rPr lang="en-US" altLang="ko-KR"/>
              <a:t>.</a:t>
            </a:r>
          </a:p>
          <a:p>
            <a:pPr eaLnBrk="1" hangingPunct="1">
              <a:defRPr lang="ko-KR" altLang="en-US"/>
            </a:pPr>
            <a:r>
              <a:rPr lang="ko-KR" altLang="en-US" i="1" u="sng"/>
              <a:t>컨테이너 컴포넌트</a:t>
            </a:r>
          </a:p>
          <a:p>
            <a:pPr lvl="1" eaLnBrk="1" hangingPunct="1">
              <a:defRPr lang="ko-KR" altLang="en-US"/>
            </a:pPr>
            <a:r>
              <a:rPr lang="ko-KR" altLang="en-US"/>
              <a:t>다른 컴포넌트를 안에 포함할 수 있는 컴포넌트로서 </a:t>
            </a:r>
            <a:r>
              <a:rPr lang="en-US" altLang="ko-KR"/>
              <a:t>JFrame, JDialog, JApplet, JPanel, JScrollPane </a:t>
            </a:r>
            <a:r>
              <a:rPr lang="ko-KR" altLang="en-US"/>
              <a:t>등이 여기에 속한다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4340" name="Rectangle 3"/>
          <p:cNvSpPr>
            <a:spLocks noChangeArrowheads="1"/>
          </p:cNvSpPr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14342" name="그림 143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7152" y="4090303"/>
            <a:ext cx="7868477" cy="22964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컨테이너의 종류</a:t>
            </a:r>
          </a:p>
        </p:txBody>
      </p:sp>
      <p:sp>
        <p:nvSpPr>
          <p:cNvPr id="1536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>
              <a:defRPr lang="ko-KR" altLang="en-US"/>
            </a:pPr>
            <a:r>
              <a:rPr lang="ko-KR" altLang="en-US" i="1" dirty="0"/>
              <a:t>최상위 컨테이너</a:t>
            </a:r>
            <a:r>
              <a:rPr lang="en-US" altLang="ko-KR" i="1" dirty="0"/>
              <a:t>: </a:t>
            </a:r>
            <a:r>
              <a:rPr lang="ko-KR" altLang="en-US" dirty="0"/>
              <a:t>절대 다른 컨테이너 안에 포함될 수 없는 컨테이너를 의미한다</a:t>
            </a:r>
            <a:r>
              <a:rPr lang="en-US" altLang="ko-KR" dirty="0"/>
              <a:t>. </a:t>
            </a:r>
            <a:r>
              <a:rPr lang="ko-KR" altLang="en-US" dirty="0"/>
              <a:t>프레임</a:t>
            </a:r>
            <a:r>
              <a:rPr lang="en-US" altLang="ko-KR" dirty="0"/>
              <a:t>(</a:t>
            </a:r>
            <a:r>
              <a:rPr lang="en-US" altLang="ko-KR" dirty="0" err="1"/>
              <a:t>JFrame</a:t>
            </a:r>
            <a:r>
              <a:rPr lang="en-US" altLang="ko-KR" dirty="0"/>
              <a:t>), </a:t>
            </a:r>
            <a:r>
              <a:rPr lang="ko-KR" altLang="en-US" dirty="0" err="1"/>
              <a:t>다이알로그</a:t>
            </a:r>
            <a:r>
              <a:rPr lang="en-US" altLang="ko-KR" dirty="0"/>
              <a:t>(</a:t>
            </a:r>
            <a:r>
              <a:rPr lang="en-US" altLang="ko-KR" dirty="0" err="1"/>
              <a:t>JDialog</a:t>
            </a:r>
            <a:r>
              <a:rPr lang="en-US" altLang="ko-KR" dirty="0"/>
              <a:t>), </a:t>
            </a:r>
            <a:r>
              <a:rPr lang="ko-KR" altLang="en-US" dirty="0"/>
              <a:t>애플릿</a:t>
            </a:r>
            <a:r>
              <a:rPr lang="en-US" altLang="ko-KR" dirty="0"/>
              <a:t>(</a:t>
            </a:r>
            <a:r>
              <a:rPr lang="en-US" altLang="ko-KR" dirty="0" err="1"/>
              <a:t>JApplet</a:t>
            </a:r>
            <a:r>
              <a:rPr lang="en-US" altLang="ko-KR" dirty="0"/>
              <a:t>) </a:t>
            </a:r>
            <a:r>
              <a:rPr lang="ko-KR" altLang="en-US" dirty="0"/>
              <a:t>등이 여기에 해당된다</a:t>
            </a:r>
            <a:r>
              <a:rPr lang="en-US" altLang="ko-KR" dirty="0"/>
              <a:t>. </a:t>
            </a:r>
          </a:p>
          <a:p>
            <a:pPr eaLnBrk="1" hangingPunct="1">
              <a:defRPr lang="ko-KR" altLang="en-US"/>
            </a:pPr>
            <a:endParaRPr lang="en-US" altLang="ko-KR" dirty="0"/>
          </a:p>
          <a:p>
            <a:pPr eaLnBrk="1" hangingPunct="1">
              <a:defRPr lang="ko-KR" altLang="en-US"/>
            </a:pPr>
            <a:endParaRPr lang="en-US" altLang="ko-KR" dirty="0"/>
          </a:p>
          <a:p>
            <a:pPr eaLnBrk="1" hangingPunct="1">
              <a:defRPr lang="ko-KR" altLang="en-US"/>
            </a:pPr>
            <a:endParaRPr lang="en-US" altLang="ko-KR" dirty="0"/>
          </a:p>
          <a:p>
            <a:pPr eaLnBrk="1" hangingPunct="1">
              <a:defRPr lang="ko-KR" altLang="en-US"/>
            </a:pPr>
            <a:endParaRPr lang="en-US" altLang="ko-KR" dirty="0"/>
          </a:p>
          <a:p>
            <a:pPr eaLnBrk="1" hangingPunct="1">
              <a:defRPr lang="ko-KR" altLang="en-US"/>
            </a:pPr>
            <a:r>
              <a:rPr lang="ko-KR" altLang="en-US" i="1" u="sng" dirty="0"/>
              <a:t>일반 컨테이너</a:t>
            </a:r>
            <a:r>
              <a:rPr lang="en-US" altLang="ko-KR" i="1" u="sng" dirty="0"/>
              <a:t>: </a:t>
            </a:r>
            <a:r>
              <a:rPr lang="ko-KR" altLang="en-US" dirty="0"/>
              <a:t>다른 컨테이너 안에 포함될 수 있는 컨테이너로 패널</a:t>
            </a:r>
            <a:r>
              <a:rPr lang="en-US" altLang="ko-KR" dirty="0"/>
              <a:t>(</a:t>
            </a:r>
            <a:r>
              <a:rPr lang="en-US" altLang="ko-KR" dirty="0" err="1"/>
              <a:t>JPanel</a:t>
            </a:r>
            <a:r>
              <a:rPr lang="en-US" altLang="ko-KR" dirty="0"/>
              <a:t>), </a:t>
            </a:r>
            <a:r>
              <a:rPr lang="ko-KR" altLang="en-US" dirty="0"/>
              <a:t>스크롤 페인</a:t>
            </a:r>
            <a:r>
              <a:rPr lang="en-US" altLang="ko-KR" dirty="0"/>
              <a:t>(</a:t>
            </a:r>
            <a:r>
              <a:rPr lang="en-US" altLang="ko-KR" dirty="0" err="1"/>
              <a:t>JScrollPane</a:t>
            </a:r>
            <a:r>
              <a:rPr lang="en-US" altLang="ko-KR" dirty="0"/>
              <a:t>) </a:t>
            </a:r>
            <a:r>
              <a:rPr lang="ko-KR" altLang="en-US" dirty="0"/>
              <a:t>등을 의미한다</a:t>
            </a:r>
            <a:r>
              <a:rPr lang="en-US" altLang="ko-KR" dirty="0"/>
              <a:t>. </a:t>
            </a:r>
          </a:p>
          <a:p>
            <a:pPr eaLnBrk="1" hangingPunct="1">
              <a:defRPr lang="ko-KR" altLang="en-US"/>
            </a:pPr>
            <a:endParaRPr lang="ko-KR" altLang="en-US" dirty="0"/>
          </a:p>
          <a:p>
            <a:pPr eaLnBrk="1" hangingPunct="1">
              <a:defRPr lang="ko-KR" altLang="en-US"/>
            </a:pPr>
            <a:endParaRPr lang="ko-KR" altLang="en-US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24100" y="2340992"/>
            <a:ext cx="4495800" cy="150495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914855" y="4788917"/>
            <a:ext cx="3730625" cy="18383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2745</TotalTime>
  <Words>1408</Words>
  <Application>Microsoft Office PowerPoint</Application>
  <PresentationFormat>화면 슬라이드 쇼(4:3)</PresentationFormat>
  <Paragraphs>163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0" baseType="lpstr">
      <vt:lpstr>FrutigerNeueLT-Bk</vt:lpstr>
      <vt:lpstr>YDVYGOStd125</vt:lpstr>
      <vt:lpstr>굴림</vt:lpstr>
      <vt:lpstr>Arial</vt:lpstr>
      <vt:lpstr>Comic Sans MS</vt:lpstr>
      <vt:lpstr>Symbol</vt:lpstr>
      <vt:lpstr>Tahoma</vt:lpstr>
      <vt:lpstr>Tw Cen MT</vt:lpstr>
      <vt:lpstr>Wingdings</vt:lpstr>
      <vt:lpstr>Wingdings 2</vt:lpstr>
      <vt:lpstr>가을</vt:lpstr>
      <vt:lpstr>9장 자바GUI 기초</vt:lpstr>
      <vt:lpstr>9장의 목표</vt:lpstr>
      <vt:lpstr>그래픽 사용자 인터페이스</vt:lpstr>
      <vt:lpstr>자바에서 GUI의 종류</vt:lpstr>
      <vt:lpstr>AWT와 SWING의 비교</vt:lpstr>
      <vt:lpstr>스윙 패키지</vt:lpstr>
      <vt:lpstr>중간점검</vt:lpstr>
      <vt:lpstr>컨테이너와 컴포넌트</vt:lpstr>
      <vt:lpstr>컨테이너의 종류</vt:lpstr>
      <vt:lpstr>GUI 작성 절차</vt:lpstr>
      <vt:lpstr>프레임을 생성하는 방법 #1</vt:lpstr>
      <vt:lpstr>참고</vt:lpstr>
      <vt:lpstr>프레임을 생성하는 방법 #2</vt:lpstr>
      <vt:lpstr>참고</vt:lpstr>
      <vt:lpstr>프레임에 버튼 추가하기</vt:lpstr>
      <vt:lpstr>경고</vt:lpstr>
      <vt:lpstr>중간점검</vt:lpstr>
      <vt:lpstr>컨테이너 살펴보기: JFrame </vt:lpstr>
      <vt:lpstr>JFrame 클래스</vt:lpstr>
      <vt:lpstr>중요한 메소드</vt:lpstr>
      <vt:lpstr>예제: JFrame의 메소드 사용 예제</vt:lpstr>
      <vt:lpstr>JPanel 클래스 </vt:lpstr>
      <vt:lpstr>JPanel 클래스 </vt:lpstr>
      <vt:lpstr>예제: 패널 사용하기</vt:lpstr>
      <vt:lpstr>중간점검</vt:lpstr>
      <vt:lpstr>배치 관리자(layout manager)</vt:lpstr>
      <vt:lpstr>배치관리자의 종류</vt:lpstr>
      <vt:lpstr>배치관리자의 종류</vt:lpstr>
      <vt:lpstr>배치 관리자의 설정</vt:lpstr>
      <vt:lpstr>FlowLayout</vt:lpstr>
      <vt:lpstr>FlowLayout</vt:lpstr>
      <vt:lpstr>BorderLayout</vt:lpstr>
      <vt:lpstr>BorderLayout</vt:lpstr>
      <vt:lpstr>예제: BorderLayout</vt:lpstr>
      <vt:lpstr>GridLayout</vt:lpstr>
      <vt:lpstr>GridLayout</vt:lpstr>
      <vt:lpstr>GridLayout</vt:lpstr>
      <vt:lpstr>CardLayout</vt:lpstr>
      <vt:lpstr>CardLayout</vt:lpstr>
      <vt:lpstr>절대 위치로 배치</vt:lpstr>
      <vt:lpstr>절대 위치로 배치</vt:lpstr>
      <vt:lpstr>중간점검 </vt:lpstr>
      <vt:lpstr>스윙 비주얼 디자이너: WindowBuilder</vt:lpstr>
      <vt:lpstr>스윙 비주얼 디자이너: WindowBuilder</vt:lpstr>
      <vt:lpstr>스윙 비주얼 디자이너: WindowBuilder</vt:lpstr>
      <vt:lpstr>스윙 비주얼 디자이너: WindowBuilder</vt:lpstr>
      <vt:lpstr>기초 컴포넌트</vt:lpstr>
      <vt:lpstr>레이블</vt:lpstr>
      <vt:lpstr>예제: 레이블의 폰트 변경하기</vt:lpstr>
      <vt:lpstr>레이블에 이미지 표시하기</vt:lpstr>
      <vt:lpstr>예제: </vt:lpstr>
      <vt:lpstr>예제: </vt:lpstr>
      <vt:lpstr>텍스트 필드</vt:lpstr>
      <vt:lpstr>예제: 패스워드 필드 사용하기</vt:lpstr>
      <vt:lpstr>예제: 패스워드 필드 사용하기</vt:lpstr>
      <vt:lpstr>버튼</vt:lpstr>
      <vt:lpstr>버튼의 종류</vt:lpstr>
      <vt:lpstr>예제: 온도 변환기</vt:lpstr>
      <vt:lpstr>예제: 온도 변환기</vt:lpstr>
      <vt:lpstr>예제: 피자 주문 화면 만들기</vt:lpstr>
      <vt:lpstr>예제: 피자 주문 화면 만들기</vt:lpstr>
      <vt:lpstr>예제: 피자 주문 화면 만들기</vt:lpstr>
      <vt:lpstr>중간점검</vt:lpstr>
      <vt:lpstr>Lab: 계산기 예제</vt:lpstr>
      <vt:lpstr>Lab: 계산기 예제</vt:lpstr>
      <vt:lpstr>Lab: 계산기 예제</vt:lpstr>
      <vt:lpstr>Mini Project: 사진 뷰어 만들기</vt:lpstr>
      <vt:lpstr>Summary</vt:lpstr>
      <vt:lpstr>Q &amp; A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천 인국</cp:lastModifiedBy>
  <cp:revision>703</cp:revision>
  <dcterms:created xsi:type="dcterms:W3CDTF">2007-06-29T06:43:39Z</dcterms:created>
  <dcterms:modified xsi:type="dcterms:W3CDTF">2022-02-26T23:03:12Z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